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8" r:id="rId26"/>
    <p:sldId id="277"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NFRpLiTVx29snMiqPhEHzwET6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74" autoAdjust="0"/>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ho.int/health-topics/vaccines-and-immunization#tab=tab_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immunization/programmes_systems/vaccine_hesitancy/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https://app.wooclap.com/events/UPNAFG/0</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Since my typical audience is 18-24 year-olds, and the best way to ensure they aren’t sleeping through class is to give them an excuse to use their phones, we’re going to try some audience participation to kick off the lunch/keynote session. </a:t>
            </a:r>
            <a:endParaRPr/>
          </a:p>
        </p:txBody>
      </p:sp>
      <p:sp>
        <p:nvSpPr>
          <p:cNvPr id="146" name="Google Shape;1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Variolation was introduced to Europe from Turkey. In the early 1700s, a physician saw the practice performed and wrote to the Royal Society of London. And, that might have been the end of the story, at least at that time. But, Lady Mary Wortley Montagu, the wife of an English ambassador, who herself was a smallpox survivor with facial scars, observed variolation during her travels to Istanbul. Not wanting her children to suffer the same fate, in 1718, she had them inoculated. Her advocacy to the British medical establishment contributed to variolation’s growth in England.  But, not all physicians were in favor of the practice, one saying it was tantamount to murder to infect children with smallpox. But, the embassy surgeon who inoculated Lady Mary’s children received the King’s approval to use variolation on six prisoners; all of which survived, and following exposure to smallpox, were immune. Similar trials were successfully repeated on orphans and the daughters of the Princess of Wales in 1722.</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data suggested that 2-3% of variolated people died of smallpox, sometimes starting new outbreaks. Communities were left to weight these risks against the risks of the disease itself. Variolation saw less support in the “new World” with religious leaders and the medical establishment convincing the Boston governance to outlaw this procedure.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In the midst of intense polarization about the effectiveness and risks, the practice continued across Europe and New England in the 1700s. The promotion by royal families contributed to variolation spreading more widely across Europe.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12" name="Google Shape;21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English physician named Edward Jenner tried a new approach. Jenner noticed that people who recovered from cowpox did not get smallpox. Cowpox was usually a benign disease contracted in people working with cows by direct contact with cow pustules. Jenner collected evidence recording examples of people who were infected with cowpox and later resistant to smallpox.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Despite this evidence, his colleagues were still reluctant to the idea. So, he devised a way to test the idea.</a:t>
            </a:r>
            <a:endParaRPr/>
          </a:p>
          <a:p>
            <a:pPr marL="0" lvl="0" indent="0" algn="l" rtl="0">
              <a:lnSpc>
                <a:spcPct val="100000"/>
              </a:lnSpc>
              <a:spcBef>
                <a:spcPts val="0"/>
              </a:spcBef>
              <a:spcAft>
                <a:spcPts val="0"/>
              </a:spcAft>
              <a:buSzPts val="1400"/>
              <a:buNone/>
            </a:pPr>
            <a:r>
              <a:rPr lang="en-US"/>
              <a:t>In spring 1796, Sarah Nelmes, a milkmaid near his practice developed cowpox.</a:t>
            </a:r>
            <a:endParaRPr/>
          </a:p>
          <a:p>
            <a:pPr marL="0" lvl="0" indent="0" algn="l" rtl="0">
              <a:lnSpc>
                <a:spcPct val="100000"/>
              </a:lnSpc>
              <a:spcBef>
                <a:spcPts val="0"/>
              </a:spcBef>
              <a:spcAft>
                <a:spcPts val="0"/>
              </a:spcAft>
              <a:buSzPts val="1400"/>
              <a:buNone/>
            </a:pPr>
            <a:r>
              <a:rPr lang="en-US"/>
              <a:t>Using material from one of the pustules on Sarah’s hand, he inoculated James Phipps, an 8-year-old boy, on May 14, 1796; the boy suffered a mild illness but recovered fully.</a:t>
            </a:r>
            <a:endParaRPr/>
          </a:p>
          <a:p>
            <a:pPr marL="0" lvl="0" indent="0" algn="l" rtl="0">
              <a:lnSpc>
                <a:spcPct val="100000"/>
              </a:lnSpc>
              <a:spcBef>
                <a:spcPts val="0"/>
              </a:spcBef>
              <a:spcAft>
                <a:spcPts val="0"/>
              </a:spcAft>
              <a:buSzPts val="1400"/>
              <a:buNone/>
            </a:pPr>
            <a:endParaRPr/>
          </a:p>
        </p:txBody>
      </p:sp>
      <p:sp>
        <p:nvSpPr>
          <p:cNvPr id="220" name="Google Shape;22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 July 1, Jenner inoculated the same young boy with smallpox, and the boy remained healthy. On later repeat inoculation a few months later, the boy still remained healthy.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Jenner continued his work and published more papers providing evidence of the effectiveness of vaccination against smallpox. By 1800, he had inoculated over 6,000 people, and subsequently inoculated most of them with smallpox (he noted in every rational way that could be devised) to no effect. </a:t>
            </a:r>
            <a:endParaRPr/>
          </a:p>
          <a:p>
            <a:pPr marL="0" lvl="0" indent="0" algn="l" rtl="0">
              <a:lnSpc>
                <a:spcPct val="100000"/>
              </a:lnSpc>
              <a:spcBef>
                <a:spcPts val="0"/>
              </a:spcBef>
              <a:spcAft>
                <a:spcPts val="0"/>
              </a:spcAft>
              <a:buSzPts val="1400"/>
              <a:buNone/>
            </a:pPr>
            <a:endParaRPr/>
          </a:p>
        </p:txBody>
      </p:sp>
      <p:sp>
        <p:nvSpPr>
          <p:cNvPr id="228" name="Google Shape;22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Reactions to the new inoculations ranged from enthusiasm to vehement disagreement by the medical establishment, religious leaders, and the public.</a:t>
            </a:r>
            <a:endParaRPr/>
          </a:p>
          <a:p>
            <a:pPr marL="0" lvl="0" indent="0" algn="l" rtl="0">
              <a:lnSpc>
                <a:spcPct val="100000"/>
              </a:lnSpc>
              <a:spcBef>
                <a:spcPts val="0"/>
              </a:spcBef>
              <a:spcAft>
                <a:spcPts val="0"/>
              </a:spcAft>
              <a:buSzPts val="1400"/>
              <a:buNone/>
            </a:pPr>
            <a:r>
              <a:rPr lang="en-US"/>
              <a:t>Two physicians at the London Smallpox and Inoculation Hospital were successfully replicating Jenner’s results. But, when some children at the hospital became infected with smallpox (attributed to contamination with natural smallpox during the procedure), this fanned the flames of detractors. </a:t>
            </a:r>
            <a:endParaRPr/>
          </a:p>
          <a:p>
            <a:pPr marL="0" lvl="0" indent="0" algn="l" rtl="0">
              <a:lnSpc>
                <a:spcPct val="100000"/>
              </a:lnSpc>
              <a:spcBef>
                <a:spcPts val="0"/>
              </a:spcBef>
              <a:spcAft>
                <a:spcPts val="0"/>
              </a:spcAft>
              <a:buSzPts val="1400"/>
              <a:buNone/>
            </a:pPr>
            <a:r>
              <a:rPr lang="en-US"/>
              <a:t>There were also financial repercussions for physicians. Practitioners who used variolation, the prevailing practice before Jenner’s vaccination, lost a vital income source. </a:t>
            </a:r>
            <a:endParaRPr/>
          </a:p>
          <a:p>
            <a:pPr marL="0" lvl="0" indent="0" algn="l" rtl="0">
              <a:lnSpc>
                <a:spcPct val="100000"/>
              </a:lnSpc>
              <a:spcBef>
                <a:spcPts val="0"/>
              </a:spcBef>
              <a:spcAft>
                <a:spcPts val="0"/>
              </a:spcAft>
              <a:buSzPts val="1400"/>
              <a:buNone/>
            </a:pPr>
            <a:r>
              <a:rPr lang="en-US"/>
              <a:t>Another prominent physician at the time pondered whether, “immunization with cowpox would result in the acquisition of animal characteristics.” </a:t>
            </a:r>
            <a:endParaRPr/>
          </a:p>
          <a:p>
            <a:pPr marL="0" lvl="0" indent="0" algn="l" rtl="0">
              <a:lnSpc>
                <a:spcPct val="100000"/>
              </a:lnSpc>
              <a:spcBef>
                <a:spcPts val="0"/>
              </a:spcBef>
              <a:spcAft>
                <a:spcPts val="0"/>
              </a:spcAft>
              <a:buSzPts val="1400"/>
              <a:buNone/>
            </a:pPr>
            <a:r>
              <a:rPr lang="en-US"/>
              <a:t>Political cartoons, like that shown here, captured public and medical reluctance to accept the notion of vaccinations related to cow disease.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36" name="Google Shape;23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Jenner wrote many additional papers into the early 1800s, and despite the debates, smallpox vaccination spread across Europe and around the globe. By 1808, Jenner helped create the National Vaccine Establishment with support from Parliament.</a:t>
            </a:r>
            <a:endParaRPr/>
          </a:p>
          <a:p>
            <a:pPr marL="0" lvl="0" indent="0" algn="l" rtl="0">
              <a:lnSpc>
                <a:spcPct val="100000"/>
              </a:lnSpc>
              <a:spcBef>
                <a:spcPts val="0"/>
              </a:spcBef>
              <a:spcAft>
                <a:spcPts val="0"/>
              </a:spcAft>
              <a:buSzPts val="1400"/>
              <a:buNone/>
            </a:pPr>
            <a:r>
              <a:rPr lang="en-US"/>
              <a:t>By the mid-1800s vaccination was free and available to the public in Britain.</a:t>
            </a:r>
            <a:endParaRPr/>
          </a:p>
          <a:p>
            <a:pPr marL="0" lvl="0" indent="0" algn="l" rtl="0">
              <a:lnSpc>
                <a:spcPct val="100000"/>
              </a:lnSpc>
              <a:spcBef>
                <a:spcPts val="0"/>
              </a:spcBef>
              <a:spcAft>
                <a:spcPts val="0"/>
              </a:spcAft>
              <a:buSzPts val="1400"/>
              <a:buNone/>
            </a:pPr>
            <a:r>
              <a:rPr lang="en-US"/>
              <a:t>Another act made vaccination required for children by 3 months of age. So, the first vaccine mandate. </a:t>
            </a:r>
            <a:endParaRPr/>
          </a:p>
          <a:p>
            <a:pPr marL="0" lvl="0" indent="0" algn="l" rtl="0">
              <a:lnSpc>
                <a:spcPct val="100000"/>
              </a:lnSpc>
              <a:spcBef>
                <a:spcPts val="0"/>
              </a:spcBef>
              <a:spcAft>
                <a:spcPts val="0"/>
              </a:spcAft>
              <a:buSzPts val="1400"/>
              <a:buNone/>
            </a:pPr>
            <a:endParaRPr/>
          </a:p>
        </p:txBody>
      </p:sp>
      <p:sp>
        <p:nvSpPr>
          <p:cNvPr id="244" name="Google Shape;2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Jenner’s advocacy led to widespread vaccination use worldwide</a:t>
            </a:r>
            <a:endParaRPr/>
          </a:p>
          <a:p>
            <a:pPr marL="0" lvl="0" indent="0" algn="l" rtl="0">
              <a:lnSpc>
                <a:spcPct val="100000"/>
              </a:lnSpc>
              <a:spcBef>
                <a:spcPts val="0"/>
              </a:spcBef>
              <a:spcAft>
                <a:spcPts val="0"/>
              </a:spcAft>
              <a:buSzPts val="1400"/>
              <a:buNone/>
            </a:pPr>
            <a:r>
              <a:rPr lang="en-US"/>
              <a:t>U.S. President Thomas Jefferson, in a letter to Jenner, wrote, “Medicine has never before produced any single improvement of such utility…You have erased from the calendar of human afflications one of it’s greatest.”  France’s Napoleon awarded Jenner a medal, even though England and France were at war.</a:t>
            </a:r>
            <a:endParaRPr/>
          </a:p>
          <a:p>
            <a:pPr marL="0" lvl="0" indent="0" algn="l" rtl="0">
              <a:lnSpc>
                <a:spcPct val="100000"/>
              </a:lnSpc>
              <a:spcBef>
                <a:spcPts val="0"/>
              </a:spcBef>
              <a:spcAft>
                <a:spcPts val="0"/>
              </a:spcAft>
              <a:buSzPts val="1400"/>
              <a:buNone/>
            </a:pPr>
            <a:r>
              <a:rPr lang="en-US"/>
              <a:t>Jenner’s work with vaccination “began the long process which resulted in the successful eradication of the smallpox virus in 1980”</a:t>
            </a:r>
            <a:endParaRPr/>
          </a:p>
          <a:p>
            <a:pPr marL="0" lvl="0" indent="0" algn="l" rtl="0">
              <a:lnSpc>
                <a:spcPct val="100000"/>
              </a:lnSpc>
              <a:spcBef>
                <a:spcPts val="0"/>
              </a:spcBef>
              <a:spcAft>
                <a:spcPts val="0"/>
              </a:spcAft>
              <a:buSzPts val="1400"/>
              <a:buNone/>
            </a:pPr>
            <a:endParaRPr/>
          </a:p>
        </p:txBody>
      </p:sp>
      <p:sp>
        <p:nvSpPr>
          <p:cNvPr id="252" name="Google Shape;25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 over 2 centuries, people have been vaccinated against deadly diseases, ever since the world’s first vaccine was devised against smallpox. Vaccination is likely the world’s most studies medical technique. </a:t>
            </a:r>
            <a:endParaRPr/>
          </a:p>
          <a:p>
            <a:pPr marL="0" marR="0" lvl="0" indent="0" algn="l" rtl="0">
              <a:lnSpc>
                <a:spcPct val="100000"/>
              </a:lnSpc>
              <a:spcBef>
                <a:spcPts val="0"/>
              </a:spcBef>
              <a:spcAft>
                <a:spcPts val="0"/>
              </a:spcAft>
              <a:buClr>
                <a:schemeClr val="dk1"/>
              </a:buClr>
              <a:buSzPts val="1200"/>
              <a:buFont typeface="Calibri"/>
              <a:buNone/>
            </a:pPr>
            <a:r>
              <a:rPr lang="en-US"/>
              <a:t>From groundbreaking practices in the 1500s to the new technologies used in COVID-19 </a:t>
            </a:r>
            <a:r>
              <a:rPr lang="en-US" u="sng">
                <a:solidFill>
                  <a:schemeClr val="hlink"/>
                </a:solidFill>
                <a:hlinkClick r:id="rId3"/>
              </a:rPr>
              <a:t>vaccines</a:t>
            </a:r>
            <a:r>
              <a:rPr lang="en-US"/>
              <a:t>, we have come a long way. In just the last 30 years, child deaths have declined by over 50%, thanks in large part to vaccines. Returning to my first question to you, have vaccines saved more human lives than any other medical invention?</a:t>
            </a:r>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59" name="Google Shape;25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Yes, it’s undeniable that vaccines have saved more human lives than any other medical invention in history. And, I would be shocked, if we came up with any other invention that surpasses vaccinations in lives save!</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p:txBody>
      </p:sp>
      <p:sp>
        <p:nvSpPr>
          <p:cNvPr id="266" name="Google Shape;26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As we leave here today, let’s remember this fact. That lost in all the controversy, the polarization, the skepticism, people need to be reminded that vaccines have endured and advanced across the centuries because they are effective and because they save lives. </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Immunization currently prevents 3.5 million to 5 million deaths every year from diseases like diphtheria, tetanus, pertussis, influenza and measles.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Based on reported COVID‐19 deaths, vaccinations prevented an estimated 14.4 million deaths from COVID‐19 in a year. However, if excess deaths were used, this estimate rose to 19.8 million (deaths prevented), equating to a global reduction of 63% in total deaths (19.8 million of 31.4 million) during the first year of COVID‐19 vaccination.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Not only that, but v</a:t>
            </a:r>
            <a:r>
              <a:rPr lang="en-US" sz="1200"/>
              <a:t>accination is one of the most cost-effective ways of avoiding disease.</a:t>
            </a:r>
            <a:endParaRPr b="1"/>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While today, when compared to more impressive medical feats, vaccination can seem insignificant, mundane, routine, easy to discount or overlook, the fact remains that vaccinations save lives. And these data points, represent real people around that world. </a:t>
            </a:r>
            <a:endParaRPr/>
          </a:p>
          <a:p>
            <a:pPr marL="0" marR="0" lvl="0" indent="0" algn="l" rtl="0">
              <a:lnSpc>
                <a:spcPct val="100000"/>
              </a:lnSpc>
              <a:spcBef>
                <a:spcPts val="0"/>
              </a:spcBef>
              <a:spcAft>
                <a:spcPts val="0"/>
              </a:spcAft>
              <a:buClr>
                <a:schemeClr val="dk1"/>
              </a:buClr>
              <a:buSzPts val="1200"/>
              <a:buFont typeface="Calibri"/>
              <a:buNone/>
            </a:pPr>
            <a:endParaRPr b="0"/>
          </a:p>
          <a:p>
            <a:pPr marL="0" lvl="0" indent="0" algn="l" rtl="0">
              <a:lnSpc>
                <a:spcPct val="100000"/>
              </a:lnSpc>
              <a:spcBef>
                <a:spcPts val="0"/>
              </a:spcBef>
              <a:spcAft>
                <a:spcPts val="0"/>
              </a:spcAft>
              <a:buSzPts val="1400"/>
              <a:buNone/>
            </a:pPr>
            <a:r>
              <a:rPr lang="en-US" b="0"/>
              <a:t>The author from a COVID vaccination study looking at lives saved in the European region alone is quoted as saying, “</a:t>
            </a:r>
            <a:r>
              <a:rPr lang="en-US" sz="1200" b="0" i="0">
                <a:solidFill>
                  <a:schemeClr val="dk1"/>
                </a:solidFill>
                <a:latin typeface="Calibri"/>
                <a:ea typeface="Calibri"/>
                <a:cs typeface="Calibri"/>
                <a:sym typeface="Calibri"/>
              </a:rPr>
              <a:t>Today, there are more than 1.4 million people in our Region – most of them elderly – enjoying life with their loved ones because they took the vital decision to be vaccinated against COVID-19. That’s nearly 1.5 million people who can play with their grandchildren, walk the dog, attend dance classes, volunteer and be active members of their communities. This is the power of vaccines.” </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So, the evidence is clear. Vaccinations are safe, they are effective, they save lives. Yet, vaccine hesitancy is a constant battle (dating back to it’s inception, literally!). </a:t>
            </a:r>
            <a:endParaRPr/>
          </a:p>
          <a:p>
            <a:pPr marL="457200" marR="0" lvl="0" indent="-228600" algn="l" rtl="0">
              <a:lnSpc>
                <a:spcPct val="100000"/>
              </a:lnSpc>
              <a:spcBef>
                <a:spcPts val="0"/>
              </a:spcBef>
              <a:spcAft>
                <a:spcPts val="0"/>
              </a:spcAft>
              <a:buSzPts val="1400"/>
              <a:buNone/>
            </a:pPr>
            <a:endParaRPr/>
          </a:p>
        </p:txBody>
      </p:sp>
      <p:sp>
        <p:nvSpPr>
          <p:cNvPr id="272" name="Google Shape;272;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So, now that we have a better understanding of the back story of vaccines and the current data and trends and why hesitancy is such a problem, I’ll ask you one final question.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Who is the top influencer of vaccination decisions?</a:t>
            </a:r>
            <a:endParaRPr/>
          </a:p>
        </p:txBody>
      </p:sp>
      <p:sp>
        <p:nvSpPr>
          <p:cNvPr id="279" name="Google Shape;27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Who is the top influencer of vaccination decisions?  The answer is you!</a:t>
            </a:r>
            <a:endParaRPr/>
          </a:p>
          <a:p>
            <a:pPr marL="457200" marR="0" lvl="0" indent="-228600" algn="l" rtl="0">
              <a:lnSpc>
                <a:spcPct val="100000"/>
              </a:lnSpc>
              <a:spcBef>
                <a:spcPts val="0"/>
              </a:spcBef>
              <a:spcAft>
                <a:spcPts val="0"/>
              </a:spcAft>
              <a:buSzPts val="1400"/>
              <a:buNone/>
            </a:pPr>
            <a:endParaRPr/>
          </a:p>
        </p:txBody>
      </p:sp>
      <p:sp>
        <p:nvSpPr>
          <p:cNvPr id="286" name="Google Shape;28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US" dirty="0"/>
              <a:t>History has taught us that a full and effective global response to vaccine-preventable diseases takes time, financial support and collaboration – and requires continued vigilance</a:t>
            </a:r>
            <a:endParaRPr dirty="0"/>
          </a:p>
          <a:p>
            <a:pPr marL="457200" marR="0" lvl="0" indent="-228600" algn="l" rtl="0">
              <a:lnSpc>
                <a:spcPct val="100000"/>
              </a:lnSpc>
              <a:spcBef>
                <a:spcPts val="0"/>
              </a:spcBef>
              <a:spcAft>
                <a:spcPts val="0"/>
              </a:spcAft>
              <a:buSzPts val="1400"/>
              <a:buNone/>
            </a:pPr>
            <a:r>
              <a:rPr lang="en-US" dirty="0">
                <a:solidFill>
                  <a:schemeClr val="dk1"/>
                </a:solidFill>
                <a:latin typeface="Calibri"/>
                <a:ea typeface="Calibri"/>
                <a:cs typeface="Calibri"/>
                <a:sym typeface="Calibri"/>
              </a:rPr>
              <a:t>Health workers, especially those in communities, remain the most trusted advisor and influencer of vaccination decisions</a:t>
            </a:r>
            <a:endParaRPr dirty="0"/>
          </a:p>
          <a:p>
            <a:pPr marL="457200" marR="0" lvl="0" indent="-228600" algn="l" rtl="0">
              <a:lnSpc>
                <a:spcPct val="100000"/>
              </a:lnSpc>
              <a:spcBef>
                <a:spcPts val="0"/>
              </a:spcBef>
              <a:spcAft>
                <a:spcPts val="0"/>
              </a:spcAft>
              <a:buSzPts val="1400"/>
              <a:buNone/>
            </a:pPr>
            <a:r>
              <a:rPr lang="en-US" dirty="0">
                <a:solidFill>
                  <a:schemeClr val="dk1"/>
                </a:solidFill>
                <a:latin typeface="Calibri"/>
                <a:ea typeface="Calibri"/>
                <a:cs typeface="Calibri"/>
                <a:sym typeface="Calibri"/>
              </a:rPr>
              <a:t>Estimates suggest that an additional 1.5 million deaths could be avoided if global coverage of vaccinations improved. </a:t>
            </a:r>
            <a:endParaRPr dirty="0"/>
          </a:p>
          <a:p>
            <a:pPr marL="457200" marR="0" lvl="0" indent="-228600" algn="l" rtl="0">
              <a:lnSpc>
                <a:spcPct val="100000"/>
              </a:lnSpc>
              <a:spcBef>
                <a:spcPts val="0"/>
              </a:spcBef>
              <a:spcAft>
                <a:spcPts val="0"/>
              </a:spcAft>
              <a:buSzPts val="1400"/>
              <a:buNone/>
            </a:pPr>
            <a:endParaRPr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dirty="0">
                <a:solidFill>
                  <a:schemeClr val="dk1"/>
                </a:solidFill>
                <a:latin typeface="Calibri"/>
                <a:ea typeface="Calibri"/>
                <a:cs typeface="Calibri"/>
                <a:sym typeface="Calibri"/>
              </a:rPr>
              <a:t>I hope we all leave here today inspired by vaccines and ready to remain their trusted advocate among our community!</a:t>
            </a:r>
            <a:endParaRPr dirty="0"/>
          </a:p>
          <a:p>
            <a:pPr marL="457200" marR="0" lvl="0" indent="-228600" algn="l" rtl="0">
              <a:lnSpc>
                <a:spcPct val="100000"/>
              </a:lnSpc>
              <a:spcBef>
                <a:spcPts val="0"/>
              </a:spcBef>
              <a:spcAft>
                <a:spcPts val="0"/>
              </a:spcAft>
              <a:buSzPts val="1400"/>
              <a:buNone/>
            </a:pPr>
            <a:endParaRPr dirty="0"/>
          </a:p>
        </p:txBody>
      </p:sp>
      <p:sp>
        <p:nvSpPr>
          <p:cNvPr id="293" name="Google Shape;29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1832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https://app.wooclap.com/events/UPNAFG/0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Now, let’s take a moment to gauge community perceptions. I want to know, when you bring up the topic of vaccination, how do people respond?</a:t>
            </a:r>
            <a:endParaRPr/>
          </a:p>
        </p:txBody>
      </p:sp>
      <p:sp>
        <p:nvSpPr>
          <p:cNvPr id="159" name="Google Shape;15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We can see from our responses here today that there are a lot of people who are hesitant, or dare I say opposed, to vaccination. In the age of social media, this is no secret! </a:t>
            </a:r>
            <a:endParaRPr/>
          </a:p>
          <a:p>
            <a:pPr marL="0" marR="0" lvl="0" indent="0" algn="l" rtl="0">
              <a:lnSpc>
                <a:spcPct val="100000"/>
              </a:lnSpc>
              <a:spcBef>
                <a:spcPts val="0"/>
              </a:spcBef>
              <a:spcAft>
                <a:spcPts val="0"/>
              </a:spcAft>
              <a:buClr>
                <a:schemeClr val="dk1"/>
              </a:buClr>
              <a:buSzPts val="1200"/>
              <a:buFont typeface="Calibri"/>
              <a:buNone/>
            </a:pPr>
            <a:r>
              <a:rPr lang="en-US"/>
              <a:t>But this vaccine hesitancy, it’s a real public health challenge. </a:t>
            </a:r>
            <a:r>
              <a:rPr lang="en-US" sz="1200" b="0" i="0" u="none" strike="noStrike">
                <a:solidFill>
                  <a:schemeClr val="dk1"/>
                </a:solidFill>
                <a:latin typeface="Calibri"/>
                <a:ea typeface="Calibri"/>
                <a:cs typeface="Calibri"/>
                <a:sym typeface="Calibri"/>
              </a:rPr>
              <a:t>Even before COVID-19 brought the topic of vaccination to the forefront of the public agenda, the World Health Organization named vaccine hesitancy one of the top 10 global health threats in 2019.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Vaccine hesitancy – it’s the reluctance or refusal to vaccinate despite the availability of vaccines, and this hesitancy threatens to reverse progress made in tackling vaccine-preventable diseases. Measles, for example, has seen a 30% increase in cases globally. Not all of this is due to vaccine hesitancy, but it definitely plays a part.</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p:txBody>
      </p:sp>
      <p:sp>
        <p:nvSpPr>
          <p:cNvPr id="172" name="Google Shape;17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reasons why people choose not to vaccinate are complex; a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vaccines advisory group</a:t>
            </a:r>
            <a:r>
              <a:rPr lang="en-US" sz="1200" b="0" i="0" u="none" strike="noStrike" cap="none">
                <a:solidFill>
                  <a:schemeClr val="dk1"/>
                </a:solidFill>
                <a:latin typeface="Calibri"/>
                <a:ea typeface="Calibri"/>
                <a:cs typeface="Calibri"/>
                <a:sym typeface="Calibri"/>
              </a:rPr>
              <a:t> to WHO identified complacency, inconvenience in accessing vaccines, and lack of confidence as key reasons underlying hesitancy. </a:t>
            </a:r>
            <a:endParaRPr sz="1200" b="0" i="0" u="none" strike="noStrik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If you look at the academic </a:t>
            </a:r>
            <a:r>
              <a:rPr lang="en-US"/>
              <a:t>literature,  it’s full of articles describing the characteristics of those individuals that are more likely to be vaccine hesitant: younger adults, those with HS education or less, residing in a rural county.</a:t>
            </a:r>
            <a:endParaRPr/>
          </a:p>
          <a:p>
            <a:pPr marL="457200" marR="0" lvl="0" indent="-228600" algn="l" rtl="0">
              <a:lnSpc>
                <a:spcPct val="100000"/>
              </a:lnSpc>
              <a:spcBef>
                <a:spcPts val="0"/>
              </a:spcBef>
              <a:spcAft>
                <a:spcPts val="0"/>
              </a:spcAft>
              <a:buSzPts val="1400"/>
              <a:buNone/>
            </a:pPr>
            <a:endParaRPr/>
          </a:p>
        </p:txBody>
      </p:sp>
      <p:sp>
        <p:nvSpPr>
          <p:cNvPr id="178" name="Google Shape;17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a:solidFill>
                  <a:schemeClr val="dk1"/>
                </a:solidFill>
                <a:latin typeface="Calibri"/>
                <a:ea typeface="Calibri"/>
                <a:cs typeface="Calibri"/>
                <a:sym typeface="Calibri"/>
              </a:rPr>
              <a:t>We’ve heard a lot about current data today, and we’ll end with some resources to guide us. But, I tell my students all the time that we can better understand current issues, if we take a look at the history, how did certain problems or perspectives or disparities come about. So today, I want to tell you a story. A journey, really, that we humans, have been on as we’ve tried to protect ourselves from deadly diseases. Along the way, we’ve made some monumental advancements, but also some questionable choices; we’ve involved, Kings, prisoners, milkmaids, and created no short supply of controversy and polarization in our wake.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88" name="Google Shape;18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We’ll start our tale with smallpox. Smallpox has been plaguing humans around the globe for centuries. It was noted in China in the 10</a:t>
            </a:r>
            <a:r>
              <a:rPr lang="en-US" baseline="30000"/>
              <a:t>th</a:t>
            </a:r>
            <a:r>
              <a:rPr lang="en-US"/>
              <a:t> century, in England, in the late 1400s, it was given the name smallpox to distinguish it from syphilis (known as great pockes). It was spread to the new World in the 1500s, decimating native populations in North and South America.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the 1700s, 400,000 people died each year in Europe from smallpox; survivors were severely scarred and frequently left blind. At that time it was estimated to kill 80-90% of infants and 20-60% of adults. This disease alone killed millions of people around the world.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larger cities, such as London and Paris, smallpox became endemic and never went away, whereas in smaller locales epidemics continued</a:t>
            </a:r>
            <a:endParaRPr/>
          </a:p>
          <a:p>
            <a:pPr marL="0" lvl="0" indent="0" algn="l" rtl="0">
              <a:lnSpc>
                <a:spcPct val="100000"/>
              </a:lnSpc>
              <a:spcBef>
                <a:spcPts val="0"/>
              </a:spcBef>
              <a:spcAft>
                <a:spcPts val="0"/>
              </a:spcAft>
              <a:buSzPts val="1400"/>
              <a:buNone/>
            </a:pPr>
            <a:endParaRPr/>
          </a:p>
        </p:txBody>
      </p:sp>
      <p:sp>
        <p:nvSpPr>
          <p:cNvPr id="195" name="Google Shape;1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We now know that the Variola virus causes smallpox in humans, the only reservoir spreading the disease from person to person. Infection spreads through expired respiratory air or respiratory droplets or close contact between infectious virus material in the sores.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Let’s look at some of the early techniques for preventing smallpox.</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Records indicate smallpox prevention may have started in China in the 10</a:t>
            </a:r>
            <a:r>
              <a:rPr lang="en-US" baseline="30000"/>
              <a:t>th</a:t>
            </a:r>
            <a:r>
              <a:rPr lang="en-US"/>
              <a:t> century when material from the sores was put into individuals’ noses in an attempt to produce immunity.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Inoculations (from the Latin word </a:t>
            </a:r>
            <a:r>
              <a:rPr lang="en-US" i="1"/>
              <a:t>innoculare</a:t>
            </a:r>
            <a:r>
              <a:rPr lang="en-US"/>
              <a:t>, “to graft”) were also called </a:t>
            </a:r>
            <a:r>
              <a:rPr lang="en-US" i="1"/>
              <a:t>variolation</a:t>
            </a:r>
            <a:endParaRPr/>
          </a:p>
          <a:p>
            <a:pPr marL="457200" lvl="1" indent="0" algn="l" rtl="0">
              <a:lnSpc>
                <a:spcPct val="100000"/>
              </a:lnSpc>
              <a:spcBef>
                <a:spcPts val="0"/>
              </a:spcBef>
              <a:spcAft>
                <a:spcPts val="0"/>
              </a:spcAft>
              <a:buSzPts val="1400"/>
              <a:buNone/>
            </a:pPr>
            <a:r>
              <a:rPr lang="en-US"/>
              <a:t>Using a needle or other sharp object, material from smallpox sores from an infected person was injected under a healthy person’s skin</a:t>
            </a:r>
            <a:endParaRPr/>
          </a:p>
          <a:p>
            <a:pPr marL="457200" lvl="1" indent="0" algn="l" rtl="0">
              <a:lnSpc>
                <a:spcPct val="100000"/>
              </a:lnSpc>
              <a:spcBef>
                <a:spcPts val="0"/>
              </a:spcBef>
              <a:spcAft>
                <a:spcPts val="0"/>
              </a:spcAft>
              <a:buSzPts val="1400"/>
              <a:buNone/>
            </a:pPr>
            <a:r>
              <a:rPr lang="en-US"/>
              <a:t>There’s also records that indicate smallpox prevention may have started in China in the 10</a:t>
            </a:r>
            <a:r>
              <a:rPr lang="en-US" baseline="30000"/>
              <a:t>th</a:t>
            </a:r>
            <a:r>
              <a:rPr lang="en-US"/>
              <a:t> century when material from the sores was put into individuals’ noses in an attempt to produce immunity.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204" name="Google Shape;20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7"/>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29" name="Google Shape;29;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26"/>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6"/>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7" name="Google Shape;97;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2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27"/>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2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1188F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8" name="Google Shape;108;p2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1188FB"/>
                </a:solidFill>
                <a:latin typeface="Arial"/>
                <a:ea typeface="Arial"/>
                <a:cs typeface="Arial"/>
                <a:sym typeface="Arial"/>
              </a:rPr>
              <a:t>”</a:t>
            </a:r>
            <a:endParaRPr sz="1800" b="0" i="0" u="none" strike="noStrike" cap="none">
              <a:solidFill>
                <a:srgbClr val="1188FB"/>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28"/>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8"/>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9"/>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8" name="Google Shape;118;p29"/>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2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1188F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2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1188F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p3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1"/>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2"/>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6"/>
        <p:cNvGrpSpPr/>
        <p:nvPr/>
      </p:nvGrpSpPr>
      <p:grpSpPr>
        <a:xfrm>
          <a:off x="0" y="0"/>
          <a:ext cx="0" cy="0"/>
          <a:chOff x="0" y="0"/>
          <a:chExt cx="0" cy="0"/>
        </a:xfrm>
      </p:grpSpPr>
      <p:grpSp>
        <p:nvGrpSpPr>
          <p:cNvPr id="37" name="Google Shape;37;p19"/>
          <p:cNvGrpSpPr/>
          <p:nvPr/>
        </p:nvGrpSpPr>
        <p:grpSpPr>
          <a:xfrm>
            <a:off x="0" y="-8467"/>
            <a:ext cx="12192000" cy="6866467"/>
            <a:chOff x="0" y="-8467"/>
            <a:chExt cx="12192000" cy="6866467"/>
          </a:xfrm>
        </p:grpSpPr>
        <p:cxnSp>
          <p:nvCxnSpPr>
            <p:cNvPr id="38" name="Google Shape;38;p1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9" name="Google Shape;39;p19"/>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40" name="Google Shape;40;p1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41" name="Google Shape;41;p1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2" name="Google Shape;42;p19"/>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FFC30B">
                <a:alpha val="69411"/>
              </a:srgbClr>
            </a:solidFill>
            <a:ln>
              <a:noFill/>
            </a:ln>
          </p:spPr>
        </p:sp>
        <p:sp>
          <p:nvSpPr>
            <p:cNvPr id="44" name="Google Shape;44;p1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1188FB">
                <a:alpha val="69411"/>
              </a:srgbClr>
            </a:solidFill>
            <a:ln>
              <a:noFill/>
            </a:ln>
          </p:spPr>
        </p:sp>
        <p:sp>
          <p:nvSpPr>
            <p:cNvPr id="45" name="Google Shape;45;p1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46" name="Google Shape;46;p1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9"/>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 name="Google Shape;48;p19"/>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50" name="Google Shape;50;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56" name="Google Shape;56;p22"/>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7" name="Google Shape;57;p22"/>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58" name="Google Shape;58;p22"/>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9" name="Google Shape;59;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5" name="Google Shape;65;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21"/>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2" name="Google Shape;72;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24"/>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3" name="Google Shape;83;p24"/>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4" name="Google Shape;84;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25"/>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5"/>
          <p:cNvSpPr>
            <a:spLocks noGrp="1"/>
          </p:cNvSpPr>
          <p:nvPr>
            <p:ph type="pic" idx="2"/>
          </p:nvPr>
        </p:nvSpPr>
        <p:spPr>
          <a:xfrm>
            <a:off x="677334" y="609600"/>
            <a:ext cx="8596668" cy="3845718"/>
          </a:xfrm>
          <a:prstGeom prst="rect">
            <a:avLst/>
          </a:prstGeom>
          <a:noFill/>
          <a:ln>
            <a:noFill/>
          </a:ln>
        </p:spPr>
      </p:sp>
      <p:sp>
        <p:nvSpPr>
          <p:cNvPr id="90" name="Google Shape;90;p25"/>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1" name="Google Shape;91;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6"/>
          <p:cNvGrpSpPr/>
          <p:nvPr/>
        </p:nvGrpSpPr>
        <p:grpSpPr>
          <a:xfrm>
            <a:off x="0" y="-8467"/>
            <a:ext cx="12192000" cy="6866467"/>
            <a:chOff x="0" y="-8467"/>
            <a:chExt cx="12192000" cy="6866467"/>
          </a:xfrm>
        </p:grpSpPr>
        <p:cxnSp>
          <p:nvCxnSpPr>
            <p:cNvPr id="11" name="Google Shape;11;p16"/>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6"/>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4" name="Google Shape;14;p1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6"/>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FFC30B">
                <a:alpha val="69411"/>
              </a:srgbClr>
            </a:solidFill>
            <a:ln>
              <a:noFill/>
            </a:ln>
          </p:spPr>
        </p:sp>
        <p:sp>
          <p:nvSpPr>
            <p:cNvPr id="17" name="Google Shape;17;p1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1188FB">
                <a:alpha val="69411"/>
              </a:srgbClr>
            </a:solidFill>
            <a:ln>
              <a:noFill/>
            </a:ln>
          </p:spPr>
        </p:sp>
        <p:sp>
          <p:nvSpPr>
            <p:cNvPr id="18" name="Google Shape;18;p1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9" name="Google Shape;19;p1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6"/>
            <p:cNvSpPr/>
            <p:nvPr/>
          </p:nvSpPr>
          <p:spPr>
            <a:xfrm>
              <a:off x="0" y="4013200"/>
              <a:ext cx="448733" cy="2844800"/>
            </a:xfrm>
            <a:prstGeom prst="triangle">
              <a:avLst>
                <a:gd name="adj" fmla="val 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1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ho.int/news-room/spotlight/history-of-vaccination/a-brief-history-of-vaccination.%208/7/2024"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www.who.int/news-room/spotlight/ten-threats-to-global-health-in-201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Trebuchet MS"/>
              <a:buNone/>
            </a:pPr>
            <a:r>
              <a:rPr lang="en-US" u="sng"/>
              <a:t>True or False</a:t>
            </a:r>
            <a:r>
              <a:rPr lang="en-US"/>
              <a:t>: Vaccines have saved more human lives than any other medical invention in history?</a:t>
            </a:r>
            <a:endParaRPr/>
          </a:p>
        </p:txBody>
      </p:sp>
      <p:sp>
        <p:nvSpPr>
          <p:cNvPr id="149" name="Google Shape;149;p1"/>
          <p:cNvSpPr txBox="1">
            <a:spLocks noGrp="1"/>
          </p:cNvSpPr>
          <p:nvPr>
            <p:ph type="body" idx="1"/>
          </p:nvPr>
        </p:nvSpPr>
        <p:spPr>
          <a:xfrm>
            <a:off x="831850" y="4729316"/>
            <a:ext cx="10515600" cy="136033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n-US"/>
              <a:t>Audience Participation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Variolation: Early Smallpox Prevention</a:t>
            </a:r>
            <a:endParaRPr/>
          </a:p>
        </p:txBody>
      </p:sp>
      <p:sp>
        <p:nvSpPr>
          <p:cNvPr id="215" name="Google Shape;215;p8"/>
          <p:cNvSpPr txBox="1">
            <a:spLocks noGrp="1"/>
          </p:cNvSpPr>
          <p:nvPr>
            <p:ph type="body" idx="1"/>
          </p:nvPr>
        </p:nvSpPr>
        <p:spPr>
          <a:xfrm>
            <a:off x="677334" y="1787857"/>
            <a:ext cx="5418666" cy="464023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920"/>
              <a:buChar char="►"/>
            </a:pPr>
            <a:r>
              <a:rPr lang="en-US" sz="2400"/>
              <a:t>Variolation was introduced to Europe from Turkey and promoted by royal families </a:t>
            </a:r>
            <a:endParaRPr/>
          </a:p>
          <a:p>
            <a:pPr marL="342900" lvl="0" indent="-342900" algn="l" rtl="0">
              <a:lnSpc>
                <a:spcPct val="100000"/>
              </a:lnSpc>
              <a:spcBef>
                <a:spcPts val="1000"/>
              </a:spcBef>
              <a:spcAft>
                <a:spcPts val="0"/>
              </a:spcAft>
              <a:buSzPts val="1920"/>
              <a:buChar char="►"/>
            </a:pPr>
            <a:r>
              <a:rPr lang="en-US" sz="2400"/>
              <a:t>Some believed it was “tantamount to murder to infect children with smallpox”</a:t>
            </a:r>
            <a:endParaRPr/>
          </a:p>
          <a:p>
            <a:pPr marL="342900" lvl="0" indent="-342900" algn="l" rtl="0">
              <a:lnSpc>
                <a:spcPct val="100000"/>
              </a:lnSpc>
              <a:spcBef>
                <a:spcPts val="1000"/>
              </a:spcBef>
              <a:spcAft>
                <a:spcPts val="0"/>
              </a:spcAft>
              <a:buSzPts val="1920"/>
              <a:buChar char="►"/>
            </a:pPr>
            <a:r>
              <a:rPr lang="en-US" sz="2400"/>
              <a:t>Early experiments conducted on prisoners, orphans, and even the Princess of Wales’ children</a:t>
            </a:r>
            <a:endParaRPr/>
          </a:p>
          <a:p>
            <a:pPr marL="342900" lvl="0" indent="-251459" algn="l" rtl="0">
              <a:lnSpc>
                <a:spcPct val="100000"/>
              </a:lnSpc>
              <a:spcBef>
                <a:spcPts val="1000"/>
              </a:spcBef>
              <a:spcAft>
                <a:spcPts val="0"/>
              </a:spcAft>
              <a:buSzPts val="1440"/>
              <a:buNone/>
            </a:pPr>
            <a:endParaRPr/>
          </a:p>
        </p:txBody>
      </p:sp>
      <p:pic>
        <p:nvPicPr>
          <p:cNvPr id="216" name="Google Shape;216;p8" descr="Ottoman manuscripts depict one of the fathers of early medicine, Ibn Sina, known in the West as Avicenna, treating patients with smallpox (L), but it wasn't until Lady Mary Wortley Montagu (R) saw it in Turkey that Europe developed the modern vaccine. (Istanbul University Library/Universal Images Group via Getty Images)"/>
          <p:cNvPicPr preferRelativeResize="0"/>
          <p:nvPr/>
        </p:nvPicPr>
        <p:blipFill rotWithShape="1">
          <a:blip r:embed="rId3">
            <a:alphaModFix/>
          </a:blip>
          <a:srcRect/>
          <a:stretch/>
        </p:blipFill>
        <p:spPr>
          <a:xfrm>
            <a:off x="6096000" y="1787857"/>
            <a:ext cx="5908060" cy="39217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Variolation to Vaccination</a:t>
            </a:r>
            <a:endParaRPr/>
          </a:p>
        </p:txBody>
      </p:sp>
      <p:sp>
        <p:nvSpPr>
          <p:cNvPr id="223" name="Google Shape;223;p9"/>
          <p:cNvSpPr txBox="1">
            <a:spLocks noGrp="1"/>
          </p:cNvSpPr>
          <p:nvPr>
            <p:ph type="body" idx="1"/>
          </p:nvPr>
        </p:nvSpPr>
        <p:spPr>
          <a:xfrm>
            <a:off x="838200" y="1569493"/>
            <a:ext cx="6078794" cy="460747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1920"/>
              <a:buChar char="►"/>
            </a:pPr>
            <a:r>
              <a:rPr lang="en-US" sz="2400"/>
              <a:t>An English physician named Edward Jenner noticed that people who recovered from cowpox did not get smallpox</a:t>
            </a:r>
            <a:endParaRPr/>
          </a:p>
          <a:p>
            <a:pPr marL="342900" lvl="0" indent="-342900" algn="l" rtl="0">
              <a:lnSpc>
                <a:spcPct val="100000"/>
              </a:lnSpc>
              <a:spcBef>
                <a:spcPts val="1000"/>
              </a:spcBef>
              <a:spcAft>
                <a:spcPts val="0"/>
              </a:spcAft>
              <a:buSzPts val="1920"/>
              <a:buChar char="►"/>
            </a:pPr>
            <a:r>
              <a:rPr lang="en-US" sz="2400"/>
              <a:t>In spring 1796, Sarah Nelmes, a milkmaid near his practice developed cowpox</a:t>
            </a:r>
            <a:endParaRPr/>
          </a:p>
          <a:p>
            <a:pPr marL="342900" lvl="0" indent="-342900" algn="l" rtl="0">
              <a:lnSpc>
                <a:spcPct val="100000"/>
              </a:lnSpc>
              <a:spcBef>
                <a:spcPts val="1000"/>
              </a:spcBef>
              <a:spcAft>
                <a:spcPts val="0"/>
              </a:spcAft>
              <a:buSzPts val="1920"/>
              <a:buChar char="►"/>
            </a:pPr>
            <a:r>
              <a:rPr lang="en-US" sz="2400"/>
              <a:t>Using material from one of the pustules on Sarah’s hand, Jenner inoculated James Phipps, an 8-year-old boy, on May 14, 1796; the boy suffered a mild illness but recovered fully</a:t>
            </a:r>
            <a:endParaRPr/>
          </a:p>
        </p:txBody>
      </p:sp>
      <p:pic>
        <p:nvPicPr>
          <p:cNvPr id="224" name="Google Shape;224;p9" descr="Dr. Edward Jenner (1749-1823) performing his first vaccination against smallpox on James Phipps, a boy of 8, May 14, 1796, oil on canvas by Ernest Board (1877-1934), 1920-1930, U.K. (Getty Images)"/>
          <p:cNvPicPr preferRelativeResize="0"/>
          <p:nvPr/>
        </p:nvPicPr>
        <p:blipFill rotWithShape="1">
          <a:blip r:embed="rId3">
            <a:alphaModFix/>
          </a:blip>
          <a:srcRect/>
          <a:stretch/>
        </p:blipFill>
        <p:spPr>
          <a:xfrm>
            <a:off x="6916994" y="1960716"/>
            <a:ext cx="4845049" cy="3428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Variolation to Vaccination</a:t>
            </a:r>
            <a:endParaRPr/>
          </a:p>
        </p:txBody>
      </p:sp>
      <p:sp>
        <p:nvSpPr>
          <p:cNvPr id="231" name="Google Shape;231;p10"/>
          <p:cNvSpPr txBox="1">
            <a:spLocks noGrp="1"/>
          </p:cNvSpPr>
          <p:nvPr>
            <p:ph type="body" idx="1"/>
          </p:nvPr>
        </p:nvSpPr>
        <p:spPr>
          <a:xfrm>
            <a:off x="5199798" y="1582456"/>
            <a:ext cx="5308978" cy="4594507"/>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240"/>
              <a:buChar char="►"/>
            </a:pPr>
            <a:r>
              <a:rPr lang="en-US" sz="2800"/>
              <a:t>On July 1, Jenner inoculated the same young boy with smallpox, and the boy remained healthy</a:t>
            </a:r>
            <a:endParaRPr/>
          </a:p>
          <a:p>
            <a:pPr marL="742950" lvl="1" indent="-285750" algn="l" rtl="0">
              <a:lnSpc>
                <a:spcPct val="100000"/>
              </a:lnSpc>
              <a:spcBef>
                <a:spcPts val="1000"/>
              </a:spcBef>
              <a:spcAft>
                <a:spcPts val="0"/>
              </a:spcAft>
              <a:buSzPts val="1920"/>
              <a:buChar char="►"/>
            </a:pPr>
            <a:r>
              <a:rPr lang="en-US" sz="2400"/>
              <a:t>On later repeat inoculation, the boy remained healthy</a:t>
            </a:r>
            <a:endParaRPr/>
          </a:p>
          <a:p>
            <a:pPr marL="342900" lvl="0" indent="-342900" algn="l" rtl="0">
              <a:lnSpc>
                <a:spcPct val="100000"/>
              </a:lnSpc>
              <a:spcBef>
                <a:spcPts val="1000"/>
              </a:spcBef>
              <a:spcAft>
                <a:spcPts val="0"/>
              </a:spcAft>
              <a:buSzPts val="2240"/>
              <a:buChar char="►"/>
            </a:pPr>
            <a:r>
              <a:rPr lang="en-US" sz="2800"/>
              <a:t>Jenner published multiple papers providing evidence of the effectiveness of vaccination for smallpox</a:t>
            </a:r>
            <a:endParaRPr/>
          </a:p>
        </p:txBody>
      </p:sp>
      <p:pic>
        <p:nvPicPr>
          <p:cNvPr id="232" name="Google Shape;232;p10" descr="Additional text on the cover reads, Discovered in some of the western counties of England, particularly Gloucestershire, and known by the name of the cow pox. By Edward Jenner, M D F R S.&#10;" title="Figure 4.6"/>
          <p:cNvPicPr preferRelativeResize="0"/>
          <p:nvPr/>
        </p:nvPicPr>
        <p:blipFill rotWithShape="1">
          <a:blip r:embed="rId3">
            <a:alphaModFix/>
          </a:blip>
          <a:srcRect l="17415" b="6085"/>
          <a:stretch/>
        </p:blipFill>
        <p:spPr>
          <a:xfrm>
            <a:off x="627796" y="1582456"/>
            <a:ext cx="3903261" cy="51663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Vaccine Controversy</a:t>
            </a:r>
            <a:endParaRPr/>
          </a:p>
        </p:txBody>
      </p:sp>
      <p:sp>
        <p:nvSpPr>
          <p:cNvPr id="239" name="Google Shape;239;p11"/>
          <p:cNvSpPr txBox="1">
            <a:spLocks noGrp="1"/>
          </p:cNvSpPr>
          <p:nvPr>
            <p:ph type="body" idx="1"/>
          </p:nvPr>
        </p:nvSpPr>
        <p:spPr>
          <a:xfrm>
            <a:off x="677334" y="1760561"/>
            <a:ext cx="5245794" cy="4669736"/>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10000"/>
              </a:lnSpc>
              <a:spcBef>
                <a:spcPts val="0"/>
              </a:spcBef>
              <a:spcAft>
                <a:spcPts val="0"/>
              </a:spcAft>
              <a:buSzPct val="86486"/>
              <a:buChar char="►"/>
            </a:pPr>
            <a:r>
              <a:rPr lang="en-US" sz="2800"/>
              <a:t>Reactions to the new inoculations ranged from enthusiasm to vehement disagreement by the medical establishment, religious leaders, and the public</a:t>
            </a:r>
            <a:endParaRPr/>
          </a:p>
          <a:p>
            <a:pPr marL="342900" lvl="0" indent="-342900" algn="l" rtl="0">
              <a:lnSpc>
                <a:spcPct val="110000"/>
              </a:lnSpc>
              <a:spcBef>
                <a:spcPts val="600"/>
              </a:spcBef>
              <a:spcAft>
                <a:spcPts val="0"/>
              </a:spcAft>
              <a:buSzPct val="86486"/>
              <a:buChar char="►"/>
            </a:pPr>
            <a:r>
              <a:rPr lang="en-US" sz="2800"/>
              <a:t>Political cartoons captured public and medical reluctance to accept the notion of vaccinations related to cow disease</a:t>
            </a:r>
            <a:endParaRPr/>
          </a:p>
          <a:p>
            <a:pPr marL="342900" lvl="0" indent="-200660" algn="l" rtl="0">
              <a:lnSpc>
                <a:spcPct val="100000"/>
              </a:lnSpc>
              <a:spcBef>
                <a:spcPts val="600"/>
              </a:spcBef>
              <a:spcAft>
                <a:spcPts val="0"/>
              </a:spcAft>
              <a:buSzPct val="134534"/>
              <a:buNone/>
            </a:pPr>
            <a:endParaRPr/>
          </a:p>
        </p:txBody>
      </p:sp>
      <p:pic>
        <p:nvPicPr>
          <p:cNvPr id="240" name="Google Shape;240;p11"/>
          <p:cNvPicPr preferRelativeResize="0"/>
          <p:nvPr/>
        </p:nvPicPr>
        <p:blipFill rotWithShape="1">
          <a:blip r:embed="rId3">
            <a:alphaModFix/>
          </a:blip>
          <a:srcRect l="13654" t="26018" r="62678" b="13483"/>
          <a:stretch/>
        </p:blipFill>
        <p:spPr>
          <a:xfrm>
            <a:off x="5923128" y="1712832"/>
            <a:ext cx="6086901" cy="43762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Moving towards Acceptance</a:t>
            </a:r>
            <a:endParaRPr/>
          </a:p>
        </p:txBody>
      </p:sp>
      <p:sp>
        <p:nvSpPr>
          <p:cNvPr id="247" name="Google Shape;247;p12"/>
          <p:cNvSpPr txBox="1">
            <a:spLocks noGrp="1"/>
          </p:cNvSpPr>
          <p:nvPr>
            <p:ph type="body" idx="1"/>
          </p:nvPr>
        </p:nvSpPr>
        <p:spPr>
          <a:xfrm>
            <a:off x="838199" y="1569493"/>
            <a:ext cx="4471219" cy="4913194"/>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1000"/>
              </a:spcBef>
              <a:spcAft>
                <a:spcPts val="0"/>
              </a:spcAft>
              <a:buSzPts val="1920"/>
              <a:buChar char="►"/>
            </a:pPr>
            <a:r>
              <a:rPr lang="en-US" sz="2400"/>
              <a:t>By the mid-1800s, vaccination was free and available to the public in Britain</a:t>
            </a:r>
            <a:endParaRPr/>
          </a:p>
          <a:p>
            <a:pPr marL="342900" lvl="0" indent="-342900" algn="l" rtl="0">
              <a:lnSpc>
                <a:spcPct val="100000"/>
              </a:lnSpc>
              <a:spcBef>
                <a:spcPts val="1000"/>
              </a:spcBef>
              <a:spcAft>
                <a:spcPts val="0"/>
              </a:spcAft>
              <a:buSzPts val="1920"/>
              <a:buChar char="►"/>
            </a:pPr>
            <a:r>
              <a:rPr lang="en-US" sz="2400"/>
              <a:t>Smallpox vaccination became the first vaccine mandate</a:t>
            </a:r>
            <a:endParaRPr/>
          </a:p>
        </p:txBody>
      </p:sp>
      <p:pic>
        <p:nvPicPr>
          <p:cNvPr id="248" name="Google Shape;248;p12" descr="https://www.sciencehistory.org/wp-content/uploads/2023/04/smallpox_main-640x500.jpg"/>
          <p:cNvPicPr preferRelativeResize="0"/>
          <p:nvPr/>
        </p:nvPicPr>
        <p:blipFill rotWithShape="1">
          <a:blip r:embed="rId3">
            <a:alphaModFix/>
          </a:blip>
          <a:srcRect/>
          <a:stretch/>
        </p:blipFill>
        <p:spPr>
          <a:xfrm>
            <a:off x="5470283" y="1485900"/>
            <a:ext cx="6096000" cy="4762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Vaccination: An Enduring Public Health Impact</a:t>
            </a:r>
            <a:endParaRPr/>
          </a:p>
        </p:txBody>
      </p:sp>
      <p:sp>
        <p:nvSpPr>
          <p:cNvPr id="255" name="Google Shape;255;p13"/>
          <p:cNvSpPr txBox="1">
            <a:spLocks noGrp="1"/>
          </p:cNvSpPr>
          <p:nvPr>
            <p:ph type="body" idx="1"/>
          </p:nvPr>
        </p:nvSpPr>
        <p:spPr>
          <a:xfrm>
            <a:off x="677334" y="1930400"/>
            <a:ext cx="8596668" cy="420492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920"/>
              <a:buChar char="►"/>
            </a:pPr>
            <a:r>
              <a:rPr lang="en-US" sz="2400"/>
              <a:t>Jenner’s advocacy led to widespread vaccination use worldwide</a:t>
            </a:r>
            <a:endParaRPr/>
          </a:p>
          <a:p>
            <a:pPr marL="342900" lvl="0" indent="-342900" algn="l" rtl="0">
              <a:lnSpc>
                <a:spcPct val="100000"/>
              </a:lnSpc>
              <a:spcBef>
                <a:spcPts val="1000"/>
              </a:spcBef>
              <a:spcAft>
                <a:spcPts val="0"/>
              </a:spcAft>
              <a:buSzPts val="1920"/>
              <a:buChar char="►"/>
            </a:pPr>
            <a:r>
              <a:rPr lang="en-US" sz="2400"/>
              <a:t>U.S. President Thomas Jefferson and France’s Napoleon recognized Jenner’s work</a:t>
            </a:r>
            <a:endParaRPr/>
          </a:p>
          <a:p>
            <a:pPr marL="342900" lvl="0" indent="-342900" algn="l" rtl="0">
              <a:lnSpc>
                <a:spcPct val="100000"/>
              </a:lnSpc>
              <a:spcBef>
                <a:spcPts val="1000"/>
              </a:spcBef>
              <a:spcAft>
                <a:spcPts val="0"/>
              </a:spcAft>
              <a:buSzPts val="1920"/>
              <a:buChar char="►"/>
            </a:pPr>
            <a:r>
              <a:rPr lang="en-US" sz="2400"/>
              <a:t>Jenner’s work with vaccination “began the long process which resulted in the successful eradication of the smallpox virus in 1980”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Vaccination: An Enduring Public Health Impact</a:t>
            </a:r>
            <a:endParaRPr/>
          </a:p>
        </p:txBody>
      </p:sp>
      <p:sp>
        <p:nvSpPr>
          <p:cNvPr id="262" name="Google Shape;262;p36"/>
          <p:cNvSpPr txBox="1">
            <a:spLocks noGrp="1"/>
          </p:cNvSpPr>
          <p:nvPr>
            <p:ph type="body" idx="1"/>
          </p:nvPr>
        </p:nvSpPr>
        <p:spPr>
          <a:xfrm>
            <a:off x="677334" y="1930400"/>
            <a:ext cx="8596668" cy="453863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240"/>
              <a:buChar char="►"/>
            </a:pPr>
            <a:r>
              <a:rPr lang="en-US" sz="2800"/>
              <a:t>People have been vaccinated against deadly diseases for over two centuries</a:t>
            </a:r>
            <a:endParaRPr/>
          </a:p>
          <a:p>
            <a:pPr marL="742950" lvl="1" indent="-285750" algn="l" rtl="0">
              <a:lnSpc>
                <a:spcPct val="100000"/>
              </a:lnSpc>
              <a:spcBef>
                <a:spcPts val="1000"/>
              </a:spcBef>
              <a:spcAft>
                <a:spcPts val="0"/>
              </a:spcAft>
              <a:buSzPts val="1920"/>
              <a:buChar char="►"/>
            </a:pPr>
            <a:r>
              <a:rPr lang="en-US" sz="2400"/>
              <a:t>Vaccination is likely the world’s most studied medical technique</a:t>
            </a:r>
            <a:endParaRPr/>
          </a:p>
          <a:p>
            <a:pPr marL="342900" lvl="0" indent="-342900" algn="l" rtl="0">
              <a:lnSpc>
                <a:spcPct val="100000"/>
              </a:lnSpc>
              <a:spcBef>
                <a:spcPts val="1000"/>
              </a:spcBef>
              <a:spcAft>
                <a:spcPts val="0"/>
              </a:spcAft>
              <a:buSzPts val="2240"/>
              <a:buChar char="►"/>
            </a:pPr>
            <a:r>
              <a:rPr lang="en-US" sz="2800"/>
              <a:t>With vaccines, humanity has come a long way </a:t>
            </a:r>
            <a:endParaRPr/>
          </a:p>
          <a:p>
            <a:pPr marL="742950" lvl="1" indent="-285750" algn="l" rtl="0">
              <a:lnSpc>
                <a:spcPct val="100000"/>
              </a:lnSpc>
              <a:spcBef>
                <a:spcPts val="1000"/>
              </a:spcBef>
              <a:spcAft>
                <a:spcPts val="0"/>
              </a:spcAft>
              <a:buSzPts val="1920"/>
              <a:buChar char="►"/>
            </a:pPr>
            <a:r>
              <a:rPr lang="en-US" sz="2400"/>
              <a:t>In just the last 30 years, child deaths have declined by over 50%, thanks in large part to vaccines</a:t>
            </a:r>
            <a:endParaRPr/>
          </a:p>
          <a:p>
            <a:pPr marL="342900" lvl="0" indent="-251459" algn="l" rtl="0">
              <a:lnSpc>
                <a:spcPct val="100000"/>
              </a:lnSpc>
              <a:spcBef>
                <a:spcPts val="1000"/>
              </a:spcBef>
              <a:spcAft>
                <a:spcPts val="0"/>
              </a:spcAft>
              <a:buSzPts val="144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677335" y="2700867"/>
            <a:ext cx="8596668" cy="200829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000"/>
              <a:buFont typeface="Trebuchet MS"/>
              <a:buNone/>
            </a:pPr>
            <a:r>
              <a:rPr lang="en-US" b="1" dirty="0"/>
              <a:t>Vaccines have saved more human lives than any other medical invention in history</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Vaccines are Safe, Effective, and SAVE LIVES!</a:t>
            </a:r>
            <a:endParaRPr/>
          </a:p>
        </p:txBody>
      </p:sp>
      <p:sp>
        <p:nvSpPr>
          <p:cNvPr id="275" name="Google Shape;275;p3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1000"/>
              </a:spcBef>
              <a:spcAft>
                <a:spcPts val="0"/>
              </a:spcAft>
              <a:buSzPts val="1440"/>
              <a:buChar char="►"/>
            </a:pPr>
            <a:r>
              <a:rPr lang="en-US" sz="2800" dirty="0"/>
              <a:t>Vaccinations save </a:t>
            </a:r>
            <a:r>
              <a:rPr lang="en-US" sz="2800" b="1" dirty="0"/>
              <a:t>millions</a:t>
            </a:r>
            <a:r>
              <a:rPr lang="en-US" sz="2800" dirty="0"/>
              <a:t> of lives every year!</a:t>
            </a:r>
            <a:endParaRPr dirty="0"/>
          </a:p>
          <a:p>
            <a:pPr marL="914400" lvl="1" indent="-320040" algn="l" rtl="0">
              <a:lnSpc>
                <a:spcPct val="100000"/>
              </a:lnSpc>
              <a:spcBef>
                <a:spcPts val="1000"/>
              </a:spcBef>
              <a:spcAft>
                <a:spcPts val="0"/>
              </a:spcAft>
              <a:buSzPts val="1440"/>
              <a:buChar char="►"/>
            </a:pPr>
            <a:r>
              <a:rPr lang="en-US" sz="2000" dirty="0"/>
              <a:t>Immunization currently prevents 3.5 million to 5 million deaths every year from diseases like diphtheria, tetanus, pertussis, influenza and measles</a:t>
            </a:r>
            <a:endParaRPr dirty="0"/>
          </a:p>
          <a:p>
            <a:pPr marL="457200" lvl="0" indent="-320040" algn="l" rtl="0">
              <a:lnSpc>
                <a:spcPct val="100000"/>
              </a:lnSpc>
              <a:spcBef>
                <a:spcPts val="1000"/>
              </a:spcBef>
              <a:spcAft>
                <a:spcPts val="0"/>
              </a:spcAft>
              <a:buSzPts val="1440"/>
              <a:buChar char="►"/>
            </a:pPr>
            <a:r>
              <a:rPr lang="en-US" sz="2400" dirty="0"/>
              <a:t>COVID-19 vaccinations prevented an estimated 14.4-19.8 million deaths globally</a:t>
            </a:r>
            <a:endParaRPr dirty="0"/>
          </a:p>
          <a:p>
            <a:pPr marL="914400" lvl="1" indent="-320040" algn="l" rtl="0">
              <a:lnSpc>
                <a:spcPct val="100000"/>
              </a:lnSpc>
              <a:spcBef>
                <a:spcPts val="1000"/>
              </a:spcBef>
              <a:spcAft>
                <a:spcPts val="0"/>
              </a:spcAft>
              <a:buSzPts val="1440"/>
              <a:buChar char="►"/>
            </a:pPr>
            <a:r>
              <a:rPr lang="en-US" sz="2000" dirty="0"/>
              <a:t>63% reduction in total COVID deaths globally</a:t>
            </a:r>
            <a:endParaRPr dirty="0"/>
          </a:p>
          <a:p>
            <a:pPr marL="457200" lvl="0" indent="-320040" algn="l" rtl="0">
              <a:lnSpc>
                <a:spcPct val="100000"/>
              </a:lnSpc>
              <a:spcBef>
                <a:spcPts val="1000"/>
              </a:spcBef>
              <a:spcAft>
                <a:spcPts val="0"/>
              </a:spcAft>
              <a:buSzPts val="1440"/>
              <a:buChar char="►"/>
            </a:pPr>
            <a:r>
              <a:rPr lang="en-US" sz="2400" dirty="0"/>
              <a:t>Vaccination is one of the most cost-effective ways of avoiding disease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9"/>
          <p:cNvSpPr txBox="1">
            <a:spLocks noGrp="1"/>
          </p:cNvSpPr>
          <p:nvPr>
            <p:ph type="title"/>
          </p:nvPr>
        </p:nvSpPr>
        <p:spPr>
          <a:xfrm>
            <a:off x="677335" y="2560321"/>
            <a:ext cx="8596668" cy="145389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000"/>
              <a:buFont typeface="Trebuchet MS"/>
              <a:buNone/>
            </a:pPr>
            <a:r>
              <a:rPr lang="en-US" dirty="0"/>
              <a:t>Who is the top influencer of vaccination decisions?</a:t>
            </a:r>
            <a:endParaRPr dirty="0"/>
          </a:p>
        </p:txBody>
      </p:sp>
      <p:sp>
        <p:nvSpPr>
          <p:cNvPr id="282" name="Google Shape;282;p39"/>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SzPts val="1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
          <p:cNvPicPr preferRelativeResize="0"/>
          <p:nvPr/>
        </p:nvPicPr>
        <p:blipFill rotWithShape="1">
          <a:blip r:embed="rId3">
            <a:alphaModFix/>
          </a:blip>
          <a:srcRect l="5385" t="14930" r="55846" b="7529"/>
          <a:stretch/>
        </p:blipFill>
        <p:spPr>
          <a:xfrm>
            <a:off x="6669" y="-1"/>
            <a:ext cx="12191826" cy="6858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a:spLocks noGrp="1"/>
          </p:cNvSpPr>
          <p:nvPr>
            <p:ph type="title"/>
          </p:nvPr>
        </p:nvSpPr>
        <p:spPr>
          <a:xfrm>
            <a:off x="677335" y="2700867"/>
            <a:ext cx="8596668" cy="132249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000"/>
              <a:buFont typeface="Trebuchet MS"/>
              <a:buNone/>
            </a:pPr>
            <a:r>
              <a:rPr lang="en-US" dirty="0"/>
              <a:t>Who is the top influencer of vaccination decisions?</a:t>
            </a:r>
            <a:endParaRPr dirty="0"/>
          </a:p>
        </p:txBody>
      </p:sp>
      <p:sp>
        <p:nvSpPr>
          <p:cNvPr id="289" name="Google Shape;289;p40"/>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SzPts val="1600"/>
              <a:buNone/>
            </a:pPr>
            <a:r>
              <a:rPr lang="en-US"/>
              <a:t>The answer is </a:t>
            </a:r>
            <a:r>
              <a:rPr lang="en-US" b="1" u="sng"/>
              <a:t>YOU</a:t>
            </a:r>
            <a:r>
              <a:rPr lang="en-US"/>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Health Workers Remain Trusted Advisor</a:t>
            </a:r>
            <a:endParaRPr/>
          </a:p>
        </p:txBody>
      </p:sp>
      <p:sp>
        <p:nvSpPr>
          <p:cNvPr id="296" name="Google Shape;296;p4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1000"/>
              </a:spcBef>
              <a:spcAft>
                <a:spcPts val="0"/>
              </a:spcAft>
              <a:buSzPts val="1440"/>
              <a:buChar char="►"/>
            </a:pPr>
            <a:r>
              <a:rPr lang="en-US" sz="2400">
                <a:latin typeface="Trebuchet MS"/>
                <a:ea typeface="Trebuchet MS"/>
                <a:cs typeface="Trebuchet MS"/>
                <a:sym typeface="Trebuchet MS"/>
              </a:rPr>
              <a:t>Health workers, </a:t>
            </a:r>
            <a:r>
              <a:rPr lang="en-US" sz="2400" b="1" u="sng">
                <a:latin typeface="Trebuchet MS"/>
                <a:ea typeface="Trebuchet MS"/>
                <a:cs typeface="Trebuchet MS"/>
                <a:sym typeface="Trebuchet MS"/>
              </a:rPr>
              <a:t>especially those in communities</a:t>
            </a:r>
            <a:r>
              <a:rPr lang="en-US" sz="2400">
                <a:latin typeface="Trebuchet MS"/>
                <a:ea typeface="Trebuchet MS"/>
                <a:cs typeface="Trebuchet MS"/>
                <a:sym typeface="Trebuchet MS"/>
              </a:rPr>
              <a:t>, remain the most trusted advisor and influencer of vaccination decisions</a:t>
            </a:r>
            <a:endParaRPr/>
          </a:p>
          <a:p>
            <a:pPr marL="457200" lvl="0" indent="-320040" algn="l" rtl="0">
              <a:lnSpc>
                <a:spcPct val="100000"/>
              </a:lnSpc>
              <a:spcBef>
                <a:spcPts val="1000"/>
              </a:spcBef>
              <a:spcAft>
                <a:spcPts val="0"/>
              </a:spcAft>
              <a:buSzPts val="1440"/>
              <a:buChar char="►"/>
            </a:pPr>
            <a:r>
              <a:rPr lang="en-US" sz="2400">
                <a:latin typeface="Trebuchet MS"/>
                <a:ea typeface="Trebuchet MS"/>
                <a:cs typeface="Trebuchet MS"/>
                <a:sym typeface="Trebuchet MS"/>
              </a:rPr>
              <a:t>Estimates suggest that an additional 1.5 million deaths could be avoided if global coverage of vaccinations improved</a:t>
            </a:r>
            <a:endParaRPr/>
          </a:p>
          <a:p>
            <a:pPr marL="457200" lvl="0" indent="-228600" algn="l" rtl="0">
              <a:lnSpc>
                <a:spcPct val="100000"/>
              </a:lnSpc>
              <a:spcBef>
                <a:spcPts val="1000"/>
              </a:spcBef>
              <a:spcAft>
                <a:spcPts val="0"/>
              </a:spcAft>
              <a:buSzPts val="1440"/>
              <a:buNone/>
            </a:pPr>
            <a:endParaRPr>
              <a:solidFill>
                <a:schemeClr val="dk1"/>
              </a:solidFill>
              <a:latin typeface="Calibri"/>
              <a:ea typeface="Calibri"/>
              <a:cs typeface="Calibri"/>
              <a:sym typeface="Calibri"/>
            </a:endParaRPr>
          </a:p>
          <a:p>
            <a:pPr marL="457200" lvl="0" indent="-228600" algn="l" rtl="0">
              <a:lnSpc>
                <a:spcPct val="100000"/>
              </a:lnSpc>
              <a:spcBef>
                <a:spcPts val="1000"/>
              </a:spcBef>
              <a:spcAft>
                <a:spcPts val="0"/>
              </a:spcAft>
              <a:buSzPts val="144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9F42A1-3802-428D-8FFD-2D9FA53A9D8C}"/>
              </a:ext>
            </a:extLst>
          </p:cNvPr>
          <p:cNvPicPr>
            <a:picLocks noChangeAspect="1"/>
          </p:cNvPicPr>
          <p:nvPr/>
        </p:nvPicPr>
        <p:blipFill>
          <a:blip r:embed="rId3"/>
          <a:stretch>
            <a:fillRect/>
          </a:stretch>
        </p:blipFill>
        <p:spPr>
          <a:xfrm>
            <a:off x="398380" y="0"/>
            <a:ext cx="8877670" cy="6858000"/>
          </a:xfrm>
          <a:prstGeom prst="rect">
            <a:avLst/>
          </a:prstGeom>
        </p:spPr>
      </p:pic>
    </p:spTree>
    <p:extLst>
      <p:ext uri="{BB962C8B-B14F-4D97-AF65-F5344CB8AC3E}">
        <p14:creationId xmlns:p14="http://schemas.microsoft.com/office/powerpoint/2010/main" val="1971376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References</a:t>
            </a:r>
            <a:endParaRPr/>
          </a:p>
        </p:txBody>
      </p:sp>
      <p:sp>
        <p:nvSpPr>
          <p:cNvPr id="302" name="Google Shape;302;p15"/>
          <p:cNvSpPr txBox="1">
            <a:spLocks noGrp="1"/>
          </p:cNvSpPr>
          <p:nvPr>
            <p:ph type="body" idx="1"/>
          </p:nvPr>
        </p:nvSpPr>
        <p:spPr>
          <a:xfrm>
            <a:off x="677334" y="1760561"/>
            <a:ext cx="8596668" cy="4684484"/>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1600"/>
              <a:buChar char="►"/>
            </a:pPr>
            <a:r>
              <a:rPr lang="en-US" i="1"/>
              <a:t>Carney, Jan (2023) A History of Public Health: From Past to Present. Jones &amp; Bartlett Learning. </a:t>
            </a:r>
            <a:endParaRPr/>
          </a:p>
          <a:p>
            <a:pPr marL="342900" lvl="0" indent="-342900" algn="l" rtl="0">
              <a:lnSpc>
                <a:spcPct val="100000"/>
              </a:lnSpc>
              <a:spcBef>
                <a:spcPts val="1000"/>
              </a:spcBef>
              <a:spcAft>
                <a:spcPts val="0"/>
              </a:spcAft>
              <a:buSzPts val="1600"/>
              <a:buChar char="►"/>
            </a:pPr>
            <a:r>
              <a:rPr lang="en-US" i="1"/>
              <a:t>A brief history of vaccines (2024) World Health Organization. Retrieved from: </a:t>
            </a:r>
            <a:r>
              <a:rPr lang="en-US" i="1" u="sng">
                <a:solidFill>
                  <a:schemeClr val="hlink"/>
                </a:solidFill>
                <a:hlinkClick r:id="rId3"/>
              </a:rPr>
              <a:t>https://www.who.int/news-room/spotlight/history-of-vaccination/a-brief-history-of-vaccination. 8/7/2024</a:t>
            </a:r>
            <a:r>
              <a:rPr lang="en-US" i="1"/>
              <a:t>.</a:t>
            </a:r>
            <a:endParaRPr/>
          </a:p>
          <a:p>
            <a:pPr marL="342900" lvl="0" indent="-342900" algn="l" rtl="0">
              <a:lnSpc>
                <a:spcPct val="100000"/>
              </a:lnSpc>
              <a:spcBef>
                <a:spcPts val="1000"/>
              </a:spcBef>
              <a:spcAft>
                <a:spcPts val="0"/>
              </a:spcAft>
              <a:buSzPts val="1600"/>
              <a:buChar char="►"/>
            </a:pPr>
            <a:r>
              <a:rPr lang="en-US"/>
              <a:t>Ten threats to global health in 2019. (2019) World Health Organization. Retrieved from: </a:t>
            </a:r>
            <a:r>
              <a:rPr lang="en-US" u="sng">
                <a:solidFill>
                  <a:schemeClr val="hlink"/>
                </a:solidFill>
                <a:hlinkClick r:id="rId4"/>
              </a:rPr>
              <a:t>https://www.who.int/news-room/spotlight/ten-threats-to-global-health-in-2019</a:t>
            </a:r>
            <a:r>
              <a:rPr lang="en-US"/>
              <a:t>. </a:t>
            </a:r>
            <a:endParaRPr/>
          </a:p>
          <a:p>
            <a:pPr marL="342900" lvl="0" indent="-342900" algn="l" rtl="0">
              <a:lnSpc>
                <a:spcPct val="100000"/>
              </a:lnSpc>
              <a:spcBef>
                <a:spcPts val="1000"/>
              </a:spcBef>
              <a:spcAft>
                <a:spcPts val="0"/>
              </a:spcAft>
              <a:buSzPts val="1440"/>
              <a:buChar char="►"/>
            </a:pPr>
            <a:r>
              <a:rPr lang="en-US"/>
              <a:t>Lives saved by COVID‐19 vaccines. J Paediatr Child Health. 2022 Sep 20:10.1111/jpc.16213. doi: 10.1111/jpc.16213. PMCID: PMC9537923.</a:t>
            </a:r>
            <a:endParaRPr/>
          </a:p>
          <a:p>
            <a:pPr marL="342900" lvl="0" indent="-342900" algn="l" rtl="0">
              <a:lnSpc>
                <a:spcPct val="100000"/>
              </a:lnSpc>
              <a:spcBef>
                <a:spcPts val="1000"/>
              </a:spcBef>
              <a:spcAft>
                <a:spcPts val="0"/>
              </a:spcAft>
              <a:buSzPts val="1440"/>
              <a:buChar char="►"/>
            </a:pPr>
            <a:r>
              <a:rPr lang="en-US" i="1"/>
              <a:t>Estimated number of lives directly saved by COVID-19 vaccination programs in the WHO European Region, December 2020 to March 2023. The WHO European Respiratory Surveillance Network. medRxiv 2024.01.12.24301206; doi: https://doi.org/10.1101/2024.01.12.24301206</a:t>
            </a:r>
            <a:endParaRPr/>
          </a:p>
          <a:p>
            <a:pPr marL="342900" lvl="0" indent="-241300" algn="l" rtl="0">
              <a:lnSpc>
                <a:spcPct val="100000"/>
              </a:lnSpc>
              <a:spcBef>
                <a:spcPts val="1000"/>
              </a:spcBef>
              <a:spcAft>
                <a:spcPts val="0"/>
              </a:spcAft>
              <a:buSzPts val="1600"/>
              <a:buNone/>
            </a:pPr>
            <a:endParaRPr sz="200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Trebuchet MS"/>
              <a:buNone/>
            </a:pPr>
            <a:r>
              <a:rPr lang="en-US"/>
              <a:t>What is the top response you receive from patients/community on the topic of vaccination?</a:t>
            </a:r>
            <a:endParaRPr/>
          </a:p>
        </p:txBody>
      </p:sp>
      <p:sp>
        <p:nvSpPr>
          <p:cNvPr id="162" name="Google Shape;162;p3"/>
          <p:cNvSpPr txBox="1">
            <a:spLocks noGrp="1"/>
          </p:cNvSpPr>
          <p:nvPr>
            <p:ph type="body" idx="1"/>
          </p:nvPr>
        </p:nvSpPr>
        <p:spPr>
          <a:xfrm>
            <a:off x="831850" y="4729316"/>
            <a:ext cx="10515600" cy="136033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n-US"/>
              <a:t>Audience Participation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accent1"/>
              </a:buClr>
              <a:buSzPts val="5400"/>
              <a:buFont typeface="Trebuchet MS"/>
              <a:buNone/>
            </a:pPr>
            <a:r>
              <a:rPr lang="en-US"/>
              <a:t>Vaccine Hesitancy: From Past to Present</a:t>
            </a:r>
            <a:endParaRPr/>
          </a:p>
        </p:txBody>
      </p:sp>
      <p:sp>
        <p:nvSpPr>
          <p:cNvPr id="168" name="Google Shape;168;p4"/>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SzPts val="1440"/>
              <a:buNone/>
            </a:pPr>
            <a:r>
              <a:rPr lang="en-US"/>
              <a:t>Elizabeth Gordon, PhD, MPH, CPH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677335" y="2700867"/>
            <a:ext cx="8596668" cy="238732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SzPct val="111111"/>
              <a:buNone/>
            </a:pPr>
            <a:r>
              <a:rPr lang="en-US"/>
              <a:t>In 2019, the World Health Organization (WHO) identified </a:t>
            </a:r>
            <a:r>
              <a:rPr lang="en-US" b="1" u="sng"/>
              <a:t>vaccine hesitancy </a:t>
            </a:r>
            <a:r>
              <a:rPr lang="en-US"/>
              <a:t>as one of its </a:t>
            </a:r>
            <a:r>
              <a:rPr lang="en-US" b="1" u="sng"/>
              <a:t>top ten threats </a:t>
            </a:r>
            <a:r>
              <a:rPr lang="en-US"/>
              <a:t>to global health.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Vaccine Hesitancy Today</a:t>
            </a:r>
            <a:endParaRPr/>
          </a:p>
        </p:txBody>
      </p:sp>
      <p:sp>
        <p:nvSpPr>
          <p:cNvPr id="181" name="Google Shape;181;p34"/>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rmAutofit lnSpcReduction="10000"/>
          </a:bodyPr>
          <a:lstStyle/>
          <a:p>
            <a:pPr marL="457200" lvl="0" indent="-228600" algn="l" rtl="0">
              <a:lnSpc>
                <a:spcPct val="100000"/>
              </a:lnSpc>
              <a:spcBef>
                <a:spcPts val="1000"/>
              </a:spcBef>
              <a:spcAft>
                <a:spcPts val="0"/>
              </a:spcAft>
              <a:buSzPts val="1920"/>
              <a:buNone/>
            </a:pPr>
            <a:r>
              <a:rPr lang="en-US" sz="2400" b="1"/>
              <a:t>Top Reasons for Hesitancy</a:t>
            </a:r>
            <a:endParaRPr/>
          </a:p>
        </p:txBody>
      </p:sp>
      <p:sp>
        <p:nvSpPr>
          <p:cNvPr id="182" name="Google Shape;182;p34"/>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1000"/>
              </a:spcBef>
              <a:spcAft>
                <a:spcPts val="0"/>
              </a:spcAft>
              <a:buSzPts val="1440"/>
              <a:buChar char="►"/>
            </a:pPr>
            <a:r>
              <a:rPr lang="en-US" sz="2200"/>
              <a:t>Complacency</a:t>
            </a:r>
            <a:endParaRPr/>
          </a:p>
          <a:p>
            <a:pPr marL="457200" lvl="0" indent="-320040" algn="l" rtl="0">
              <a:lnSpc>
                <a:spcPct val="100000"/>
              </a:lnSpc>
              <a:spcBef>
                <a:spcPts val="1000"/>
              </a:spcBef>
              <a:spcAft>
                <a:spcPts val="0"/>
              </a:spcAft>
              <a:buSzPts val="1440"/>
              <a:buChar char="►"/>
            </a:pPr>
            <a:r>
              <a:rPr lang="en-US" sz="2200"/>
              <a:t>Inconvenient to Access</a:t>
            </a:r>
            <a:endParaRPr/>
          </a:p>
          <a:p>
            <a:pPr marL="457200" lvl="0" indent="-320040" algn="l" rtl="0">
              <a:lnSpc>
                <a:spcPct val="100000"/>
              </a:lnSpc>
              <a:spcBef>
                <a:spcPts val="1000"/>
              </a:spcBef>
              <a:spcAft>
                <a:spcPts val="0"/>
              </a:spcAft>
              <a:buSzPts val="1440"/>
              <a:buChar char="►"/>
            </a:pPr>
            <a:r>
              <a:rPr lang="en-US" sz="2200"/>
              <a:t>Lack of Confidence</a:t>
            </a:r>
            <a:endParaRPr/>
          </a:p>
          <a:p>
            <a:pPr marL="137160" lvl="0" indent="0" algn="l" rtl="0">
              <a:lnSpc>
                <a:spcPct val="100000"/>
              </a:lnSpc>
              <a:spcBef>
                <a:spcPts val="1000"/>
              </a:spcBef>
              <a:spcAft>
                <a:spcPts val="0"/>
              </a:spcAft>
              <a:buSzPts val="1440"/>
              <a:buNone/>
            </a:pPr>
            <a:endParaRPr/>
          </a:p>
        </p:txBody>
      </p:sp>
      <p:sp>
        <p:nvSpPr>
          <p:cNvPr id="183" name="Google Shape;183;p34"/>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p>
            <a:pPr marL="457200" lvl="0" indent="-228600" algn="l" rtl="0">
              <a:lnSpc>
                <a:spcPct val="100000"/>
              </a:lnSpc>
              <a:spcBef>
                <a:spcPts val="1000"/>
              </a:spcBef>
              <a:spcAft>
                <a:spcPts val="0"/>
              </a:spcAft>
              <a:buSzPts val="1920"/>
              <a:buNone/>
            </a:pPr>
            <a:r>
              <a:rPr lang="en-US" b="1"/>
              <a:t>Individual Characteristics</a:t>
            </a:r>
            <a:endParaRPr/>
          </a:p>
        </p:txBody>
      </p:sp>
      <p:sp>
        <p:nvSpPr>
          <p:cNvPr id="184" name="Google Shape;184;p3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1000"/>
              </a:spcBef>
              <a:spcAft>
                <a:spcPts val="0"/>
              </a:spcAft>
              <a:buSzPts val="1440"/>
              <a:buChar char="►"/>
            </a:pPr>
            <a:r>
              <a:rPr lang="en-US" sz="2200"/>
              <a:t>Younger Adults</a:t>
            </a:r>
            <a:endParaRPr/>
          </a:p>
          <a:p>
            <a:pPr marL="457200" lvl="0" indent="-320040" algn="l" rtl="0">
              <a:lnSpc>
                <a:spcPct val="100000"/>
              </a:lnSpc>
              <a:spcBef>
                <a:spcPts val="1000"/>
              </a:spcBef>
              <a:spcAft>
                <a:spcPts val="0"/>
              </a:spcAft>
              <a:buSzPts val="1440"/>
              <a:buChar char="►"/>
            </a:pPr>
            <a:r>
              <a:rPr lang="en-US" sz="2200"/>
              <a:t>Lower Educational Attainment</a:t>
            </a:r>
            <a:endParaRPr/>
          </a:p>
          <a:p>
            <a:pPr marL="457200" lvl="0" indent="-320040" algn="l" rtl="0">
              <a:lnSpc>
                <a:spcPct val="100000"/>
              </a:lnSpc>
              <a:spcBef>
                <a:spcPts val="1000"/>
              </a:spcBef>
              <a:spcAft>
                <a:spcPts val="0"/>
              </a:spcAft>
              <a:buSzPts val="1440"/>
              <a:buChar char="►"/>
            </a:pPr>
            <a:r>
              <a:rPr lang="en-US" sz="2200"/>
              <a:t>Reside in Rural County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000"/>
              <a:buFont typeface="Trebuchet MS"/>
              <a:buNone/>
            </a:pPr>
            <a:r>
              <a:rPr lang="en-US"/>
              <a:t>A History of Controversy!</a:t>
            </a:r>
            <a:endParaRPr/>
          </a:p>
        </p:txBody>
      </p:sp>
      <p:sp>
        <p:nvSpPr>
          <p:cNvPr id="191" name="Google Shape;191;p5"/>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Smallpox</a:t>
            </a:r>
            <a:endParaRPr/>
          </a:p>
        </p:txBody>
      </p:sp>
      <p:sp>
        <p:nvSpPr>
          <p:cNvPr id="198" name="Google Shape;198;p6"/>
          <p:cNvSpPr txBox="1">
            <a:spLocks noGrp="1"/>
          </p:cNvSpPr>
          <p:nvPr>
            <p:ph type="body" idx="1"/>
          </p:nvPr>
        </p:nvSpPr>
        <p:spPr>
          <a:xfrm>
            <a:off x="677334" y="1705970"/>
            <a:ext cx="4998062" cy="4899546"/>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920"/>
              <a:buChar char="►"/>
            </a:pPr>
            <a:r>
              <a:rPr lang="en-US" sz="2600" dirty="0"/>
              <a:t>In the 1700s, 400,000 people died each year in Europe from smallpox</a:t>
            </a:r>
            <a:endParaRPr sz="2600" dirty="0"/>
          </a:p>
          <a:p>
            <a:pPr marL="342900" lvl="0" indent="-342900" algn="l" rtl="0">
              <a:lnSpc>
                <a:spcPct val="100000"/>
              </a:lnSpc>
              <a:spcBef>
                <a:spcPts val="0"/>
              </a:spcBef>
              <a:spcAft>
                <a:spcPts val="0"/>
              </a:spcAft>
              <a:buSzPts val="1920"/>
              <a:buChar char="►"/>
            </a:pPr>
            <a:r>
              <a:rPr lang="en-US" sz="2600" dirty="0"/>
              <a:t>Smallpox survivors were severely scarred and frequently left blind</a:t>
            </a:r>
            <a:endParaRPr sz="2600" dirty="0"/>
          </a:p>
          <a:p>
            <a:pPr marL="342900" lvl="0" indent="-342900" algn="l" rtl="0">
              <a:lnSpc>
                <a:spcPct val="100000"/>
              </a:lnSpc>
              <a:spcBef>
                <a:spcPts val="1000"/>
              </a:spcBef>
              <a:spcAft>
                <a:spcPts val="0"/>
              </a:spcAft>
              <a:buSzPts val="1920"/>
              <a:buChar char="►"/>
            </a:pPr>
            <a:r>
              <a:rPr lang="en-US" sz="2600" dirty="0"/>
              <a:t>Smallpox became endemic in cities, while epidemics continued in smaller locales</a:t>
            </a:r>
            <a:endParaRPr sz="2600" dirty="0"/>
          </a:p>
          <a:p>
            <a:pPr marL="342900" lvl="0" indent="-251459" algn="l" rtl="0">
              <a:lnSpc>
                <a:spcPct val="100000"/>
              </a:lnSpc>
              <a:spcBef>
                <a:spcPts val="1000"/>
              </a:spcBef>
              <a:spcAft>
                <a:spcPts val="0"/>
              </a:spcAft>
              <a:buSzPts val="1440"/>
              <a:buNone/>
            </a:pPr>
            <a:endParaRPr dirty="0"/>
          </a:p>
        </p:txBody>
      </p:sp>
      <p:pic>
        <p:nvPicPr>
          <p:cNvPr id="199" name="Google Shape;199;p6" descr="Smallpox used to kill millions every year. Here's how humans beat it. | Vox"/>
          <p:cNvPicPr preferRelativeResize="0"/>
          <p:nvPr/>
        </p:nvPicPr>
        <p:blipFill rotWithShape="1">
          <a:blip r:embed="rId3">
            <a:alphaModFix/>
          </a:blip>
          <a:srcRect/>
          <a:stretch/>
        </p:blipFill>
        <p:spPr>
          <a:xfrm>
            <a:off x="5675396" y="138471"/>
            <a:ext cx="4479821" cy="3583857"/>
          </a:xfrm>
          <a:prstGeom prst="rect">
            <a:avLst/>
          </a:prstGeom>
          <a:noFill/>
          <a:ln>
            <a:noFill/>
          </a:ln>
        </p:spPr>
      </p:pic>
      <p:pic>
        <p:nvPicPr>
          <p:cNvPr id="200" name="Google Shape;200;p6" descr="A boy with a heavily pockmarked face, arms and hands from smallpox in Palestine, ca. 1900-1925. (Shutterstock Photo)"/>
          <p:cNvPicPr preferRelativeResize="0"/>
          <p:nvPr/>
        </p:nvPicPr>
        <p:blipFill rotWithShape="1">
          <a:blip r:embed="rId4">
            <a:alphaModFix/>
          </a:blip>
          <a:srcRect l="4073" t="21290" b="18064"/>
          <a:stretch/>
        </p:blipFill>
        <p:spPr>
          <a:xfrm>
            <a:off x="5884607" y="3891060"/>
            <a:ext cx="3825558" cy="27144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Early Smallpox Prevention</a:t>
            </a:r>
            <a:endParaRPr/>
          </a:p>
        </p:txBody>
      </p:sp>
      <p:sp>
        <p:nvSpPr>
          <p:cNvPr id="207" name="Google Shape;207;p35"/>
          <p:cNvSpPr txBox="1">
            <a:spLocks noGrp="1"/>
          </p:cNvSpPr>
          <p:nvPr>
            <p:ph type="body" idx="1"/>
          </p:nvPr>
        </p:nvSpPr>
        <p:spPr>
          <a:xfrm>
            <a:off x="677334" y="1618488"/>
            <a:ext cx="8596668" cy="498702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1000"/>
              </a:spcBef>
              <a:spcAft>
                <a:spcPts val="0"/>
              </a:spcAft>
              <a:buSzPts val="1920"/>
              <a:buChar char="►"/>
            </a:pPr>
            <a:r>
              <a:rPr lang="en-US" sz="2000" dirty="0"/>
              <a:t>Smallpox prevention started in China when material from the sores was put into individuals’ noses</a:t>
            </a:r>
            <a:endParaRPr dirty="0"/>
          </a:p>
          <a:p>
            <a:pPr marL="342900" lvl="0" indent="-342900" algn="l" rtl="0">
              <a:lnSpc>
                <a:spcPct val="100000"/>
              </a:lnSpc>
              <a:spcBef>
                <a:spcPts val="1000"/>
              </a:spcBef>
              <a:spcAft>
                <a:spcPts val="0"/>
              </a:spcAft>
              <a:buSzPts val="1920"/>
              <a:buChar char="►"/>
            </a:pPr>
            <a:r>
              <a:rPr lang="en-US" sz="2000" dirty="0"/>
              <a:t>Inoculations (from the Latin word </a:t>
            </a:r>
            <a:r>
              <a:rPr lang="en-US" sz="2000" i="1" dirty="0" err="1"/>
              <a:t>innoculare</a:t>
            </a:r>
            <a:r>
              <a:rPr lang="en-US" sz="2000" dirty="0"/>
              <a:t>, “to graft”) were also called </a:t>
            </a:r>
            <a:r>
              <a:rPr lang="en-US" sz="2000" i="1" dirty="0"/>
              <a:t>variolation</a:t>
            </a:r>
            <a:endParaRPr sz="1600" dirty="0"/>
          </a:p>
          <a:p>
            <a:pPr marL="742950" lvl="1" indent="-285750" algn="l" rtl="0">
              <a:lnSpc>
                <a:spcPct val="100000"/>
              </a:lnSpc>
              <a:spcBef>
                <a:spcPts val="1000"/>
              </a:spcBef>
              <a:spcAft>
                <a:spcPts val="0"/>
              </a:spcAft>
              <a:buSzPts val="1600"/>
              <a:buChar char="►"/>
            </a:pPr>
            <a:r>
              <a:rPr lang="en-US" sz="1800" dirty="0"/>
              <a:t>Using a needle or other sharp object, material from smallpox sores from an infected person was injected under a healthy person’s skin</a:t>
            </a:r>
            <a:endParaRPr sz="1400" dirty="0"/>
          </a:p>
          <a:p>
            <a:pPr marL="342900" lvl="0" indent="-251459" algn="l" rtl="0">
              <a:lnSpc>
                <a:spcPct val="100000"/>
              </a:lnSpc>
              <a:spcBef>
                <a:spcPts val="1000"/>
              </a:spcBef>
              <a:spcAft>
                <a:spcPts val="0"/>
              </a:spcAft>
              <a:buSzPts val="1440"/>
              <a:buNone/>
            </a:pPr>
            <a:endParaRPr sz="1600" dirty="0"/>
          </a:p>
          <a:p>
            <a:pPr marL="342900" lvl="0" indent="-251459" algn="l" rtl="0">
              <a:lnSpc>
                <a:spcPct val="100000"/>
              </a:lnSpc>
              <a:spcBef>
                <a:spcPts val="1000"/>
              </a:spcBef>
              <a:spcAft>
                <a:spcPts val="0"/>
              </a:spcAft>
              <a:buSzPts val="1440"/>
              <a:buNone/>
            </a:pPr>
            <a:endParaRPr dirty="0"/>
          </a:p>
        </p:txBody>
      </p:sp>
      <p:pic>
        <p:nvPicPr>
          <p:cNvPr id="208" name="Google Shape;208;p35" descr="From variolation to vaccination | Microbiology"/>
          <p:cNvPicPr preferRelativeResize="0"/>
          <p:nvPr/>
        </p:nvPicPr>
        <p:blipFill rotWithShape="1">
          <a:blip r:embed="rId3">
            <a:alphaModFix/>
          </a:blip>
          <a:srcRect/>
          <a:stretch/>
        </p:blipFill>
        <p:spPr>
          <a:xfrm>
            <a:off x="2538671" y="4155743"/>
            <a:ext cx="4873994" cy="2562020"/>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Custom 2">
      <a:dk1>
        <a:srgbClr val="000000"/>
      </a:dk1>
      <a:lt1>
        <a:srgbClr val="FFFFFF"/>
      </a:lt1>
      <a:dk2>
        <a:srgbClr val="44546A"/>
      </a:dk2>
      <a:lt2>
        <a:srgbClr val="E7E6E6"/>
      </a:lt2>
      <a:accent1>
        <a:srgbClr val="02376C"/>
      </a:accent1>
      <a:accent2>
        <a:srgbClr val="FFD96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ce25f4-aa95-47cf-bda0-e7d09fca48d4">
      <Terms xmlns="http://schemas.microsoft.com/office/infopath/2007/PartnerControls"/>
    </lcf76f155ced4ddcb4097134ff3c332f>
    <TaxCatchAll xmlns="a2cb86f2-542a-495f-a634-910b2671fe3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222B664916EE47BED17B7FBBC3CF0F" ma:contentTypeVersion="14" ma:contentTypeDescription="Create a new document." ma:contentTypeScope="" ma:versionID="7d977c17f673579ba5200dd8db631025">
  <xsd:schema xmlns:xsd="http://www.w3.org/2001/XMLSchema" xmlns:xs="http://www.w3.org/2001/XMLSchema" xmlns:p="http://schemas.microsoft.com/office/2006/metadata/properties" xmlns:ns2="e7ce25f4-aa95-47cf-bda0-e7d09fca48d4" xmlns:ns3="a2cb86f2-542a-495f-a634-910b2671fe32" targetNamespace="http://schemas.microsoft.com/office/2006/metadata/properties" ma:root="true" ma:fieldsID="51fd571c402e7dd9832b91d01afe12c1" ns2:_="" ns3:_="">
    <xsd:import namespace="e7ce25f4-aa95-47cf-bda0-e7d09fca48d4"/>
    <xsd:import namespace="a2cb86f2-542a-495f-a634-910b2671fe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e25f4-aa95-47cf-bda0-e7d09fca4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110999b-877d-4088-b9d7-6aac48e7b1f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cb86f2-542a-495f-a634-910b2671fe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69599e4-46ce-4ad6-95dc-c48eaf4f4d0c}" ma:internalName="TaxCatchAll" ma:showField="CatchAllData" ma:web="a2cb86f2-542a-495f-a634-910b2671fe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9CD8A6-E5D6-46E1-A471-A6CD573399C2}">
  <ds:schemaRefs>
    <ds:schemaRef ds:uri="http://schemas.microsoft.com/office/2006/metadata/properties"/>
    <ds:schemaRef ds:uri="http://schemas.microsoft.com/office/infopath/2007/PartnerControls"/>
    <ds:schemaRef ds:uri="e7ce25f4-aa95-47cf-bda0-e7d09fca48d4"/>
    <ds:schemaRef ds:uri="a2cb86f2-542a-495f-a634-910b2671fe32"/>
  </ds:schemaRefs>
</ds:datastoreItem>
</file>

<file path=customXml/itemProps2.xml><?xml version="1.0" encoding="utf-8"?>
<ds:datastoreItem xmlns:ds="http://schemas.openxmlformats.org/officeDocument/2006/customXml" ds:itemID="{30712C8F-DD65-4E3A-9051-C2D00CE93763}">
  <ds:schemaRefs>
    <ds:schemaRef ds:uri="http://schemas.microsoft.com/sharepoint/v3/contenttype/forms"/>
  </ds:schemaRefs>
</ds:datastoreItem>
</file>

<file path=customXml/itemProps3.xml><?xml version="1.0" encoding="utf-8"?>
<ds:datastoreItem xmlns:ds="http://schemas.openxmlformats.org/officeDocument/2006/customXml" ds:itemID="{FDEEB9DE-736E-46E0-AC8A-0A5FE1A33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ce25f4-aa95-47cf-bda0-e7d09fca48d4"/>
    <ds:schemaRef ds:uri="a2cb86f2-542a-495f-a634-910b2671fe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3047</Words>
  <Application>Microsoft Macintosh PowerPoint</Application>
  <PresentationFormat>Widescreen</PresentationFormat>
  <Paragraphs>177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Noto Sans Symbols</vt:lpstr>
      <vt:lpstr>Trebuchet MS</vt:lpstr>
      <vt:lpstr>Facet</vt:lpstr>
      <vt:lpstr>True or False: Vaccines have saved more human lives than any other medical invention in history?</vt:lpstr>
      <vt:lpstr>PowerPoint Presentation</vt:lpstr>
      <vt:lpstr>What is the top response you receive from patients/community on the topic of vaccination?</vt:lpstr>
      <vt:lpstr>Vaccine Hesitancy: From Past to Present</vt:lpstr>
      <vt:lpstr>In 2019, the World Health Organization (WHO) identified vaccine hesitancy as one of its top ten threats to global health.</vt:lpstr>
      <vt:lpstr>Vaccine Hesitancy Today</vt:lpstr>
      <vt:lpstr>A History of Controversy!</vt:lpstr>
      <vt:lpstr>Smallpox</vt:lpstr>
      <vt:lpstr>Early Smallpox Prevention</vt:lpstr>
      <vt:lpstr>Variolation: Early Smallpox Prevention</vt:lpstr>
      <vt:lpstr>Variolation to Vaccination</vt:lpstr>
      <vt:lpstr>Variolation to Vaccination</vt:lpstr>
      <vt:lpstr>Vaccine Controversy</vt:lpstr>
      <vt:lpstr>Moving towards Acceptance</vt:lpstr>
      <vt:lpstr>Vaccination: An Enduring Public Health Impact</vt:lpstr>
      <vt:lpstr>Vaccination: An Enduring Public Health Impact</vt:lpstr>
      <vt:lpstr>Vaccines have saved more human lives than any other medical invention in history</vt:lpstr>
      <vt:lpstr>Vaccines are Safe, Effective, and SAVE LIVES!</vt:lpstr>
      <vt:lpstr>Who is the top influencer of vaccination decisions?</vt:lpstr>
      <vt:lpstr>Who is the top influencer of vaccination decisions?</vt:lpstr>
      <vt:lpstr>Health Workers Remain Trusted Advisor</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or False: Vaccines have saved more human lives than any other medical invention in history?</dc:title>
  <dc:creator>Elizabeth Gordon</dc:creator>
  <cp:lastModifiedBy>Jessy Sanders</cp:lastModifiedBy>
  <cp:revision>1</cp:revision>
  <dcterms:created xsi:type="dcterms:W3CDTF">2024-08-06T17:47:51Z</dcterms:created>
  <dcterms:modified xsi:type="dcterms:W3CDTF">2024-08-27T14:24:06Z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0x01010048222B664916EE47BED17B7FBBC3CF0F</vt:lpwstr>
  </property>
</Properties>
</file>